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drawings/drawing2.xml" ContentType="application/vnd.openxmlformats-officedocument.drawingml.chartshap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9"/>
  </p:handoutMasterIdLst>
  <p:sldIdLst>
    <p:sldId id="256" r:id="rId3"/>
    <p:sldId id="888" r:id="rId5"/>
    <p:sldId id="889" r:id="rId6"/>
    <p:sldId id="815" r:id="rId7"/>
    <p:sldId id="924" r:id="rId8"/>
    <p:sldId id="923" r:id="rId9"/>
    <p:sldId id="925" r:id="rId10"/>
    <p:sldId id="842" r:id="rId11"/>
    <p:sldId id="850" r:id="rId12"/>
    <p:sldId id="848" r:id="rId13"/>
    <p:sldId id="849" r:id="rId14"/>
    <p:sldId id="886" r:id="rId15"/>
    <p:sldId id="887" r:id="rId16"/>
    <p:sldId id="816" r:id="rId17"/>
    <p:sldId id="852" r:id="rId18"/>
    <p:sldId id="866" r:id="rId19"/>
    <p:sldId id="864" r:id="rId20"/>
    <p:sldId id="865" r:id="rId21"/>
    <p:sldId id="867" r:id="rId22"/>
    <p:sldId id="868" r:id="rId23"/>
    <p:sldId id="869" r:id="rId24"/>
    <p:sldId id="872" r:id="rId25"/>
    <p:sldId id="921" r:id="rId26"/>
    <p:sldId id="890" r:id="rId27"/>
    <p:sldId id="804" r:id="rId28"/>
    <p:sldId id="863" r:id="rId29"/>
    <p:sldId id="802" r:id="rId30"/>
    <p:sldId id="803" r:id="rId31"/>
    <p:sldId id="910" r:id="rId32"/>
    <p:sldId id="922" r:id="rId33"/>
    <p:sldId id="891" r:id="rId34"/>
    <p:sldId id="875" r:id="rId35"/>
    <p:sldId id="876" r:id="rId36"/>
    <p:sldId id="877" r:id="rId37"/>
    <p:sldId id="901" r:id="rId38"/>
    <p:sldId id="902" r:id="rId39"/>
    <p:sldId id="903" r:id="rId40"/>
    <p:sldId id="904" r:id="rId41"/>
    <p:sldId id="926" r:id="rId42"/>
    <p:sldId id="893" r:id="rId43"/>
    <p:sldId id="912" r:id="rId44"/>
    <p:sldId id="913" r:id="rId45"/>
    <p:sldId id="914" r:id="rId46"/>
    <p:sldId id="915" r:id="rId47"/>
    <p:sldId id="916" r:id="rId48"/>
    <p:sldId id="917" r:id="rId49"/>
    <p:sldId id="918" r:id="rId50"/>
    <p:sldId id="919" r:id="rId51"/>
    <p:sldId id="920" r:id="rId52"/>
    <p:sldId id="882" r:id="rId53"/>
    <p:sldId id="896" r:id="rId54"/>
    <p:sldId id="894" r:id="rId55"/>
    <p:sldId id="895" r:id="rId56"/>
    <p:sldId id="686" r:id="rId57"/>
    <p:sldId id="682" r:id="rId58"/>
  </p:sldIdLst>
  <p:sldSz cx="9144000" cy="6858000" type="screen4x3"/>
  <p:notesSz cx="6833870" cy="9979025"/>
  <p:defaultTextStyle>
    <a:defPPr>
      <a:defRPr lang="zh-CN"/>
    </a:defPPr>
    <a:lvl1pPr algn="l" rtl="0" fontAlgn="base">
      <a:spcBef>
        <a:spcPct val="0"/>
      </a:spcBef>
      <a:spcAft>
        <a:spcPct val="0"/>
      </a:spcAft>
      <a:defRPr b="1" kern="1200">
        <a:solidFill>
          <a:schemeClr val="tx1"/>
        </a:solidFill>
        <a:latin typeface="Garamond" pitchFamily="18" charset="0"/>
        <a:ea typeface="宋体" pitchFamily="2" charset="-122"/>
        <a:cs typeface="+mn-cs"/>
      </a:defRPr>
    </a:lvl1pPr>
    <a:lvl2pPr marL="457200" algn="l" rtl="0" fontAlgn="base">
      <a:spcBef>
        <a:spcPct val="0"/>
      </a:spcBef>
      <a:spcAft>
        <a:spcPct val="0"/>
      </a:spcAft>
      <a:defRPr b="1" kern="1200">
        <a:solidFill>
          <a:schemeClr val="tx1"/>
        </a:solidFill>
        <a:latin typeface="Garamond" pitchFamily="18" charset="0"/>
        <a:ea typeface="宋体" pitchFamily="2" charset="-122"/>
        <a:cs typeface="+mn-cs"/>
      </a:defRPr>
    </a:lvl2pPr>
    <a:lvl3pPr marL="914400" algn="l" rtl="0" fontAlgn="base">
      <a:spcBef>
        <a:spcPct val="0"/>
      </a:spcBef>
      <a:spcAft>
        <a:spcPct val="0"/>
      </a:spcAft>
      <a:defRPr b="1" kern="1200">
        <a:solidFill>
          <a:schemeClr val="tx1"/>
        </a:solidFill>
        <a:latin typeface="Garamond" pitchFamily="18" charset="0"/>
        <a:ea typeface="宋体" pitchFamily="2" charset="-122"/>
        <a:cs typeface="+mn-cs"/>
      </a:defRPr>
    </a:lvl3pPr>
    <a:lvl4pPr marL="1371600" algn="l" rtl="0" fontAlgn="base">
      <a:spcBef>
        <a:spcPct val="0"/>
      </a:spcBef>
      <a:spcAft>
        <a:spcPct val="0"/>
      </a:spcAft>
      <a:defRPr b="1" kern="1200">
        <a:solidFill>
          <a:schemeClr val="tx1"/>
        </a:solidFill>
        <a:latin typeface="Garamond" pitchFamily="18" charset="0"/>
        <a:ea typeface="宋体" pitchFamily="2" charset="-122"/>
        <a:cs typeface="+mn-cs"/>
      </a:defRPr>
    </a:lvl4pPr>
    <a:lvl5pPr marL="1828800" algn="l" rtl="0" fontAlgn="base">
      <a:spcBef>
        <a:spcPct val="0"/>
      </a:spcBef>
      <a:spcAft>
        <a:spcPct val="0"/>
      </a:spcAft>
      <a:defRPr b="1" kern="1200">
        <a:solidFill>
          <a:schemeClr val="tx1"/>
        </a:solidFill>
        <a:latin typeface="Garamond" pitchFamily="18" charset="0"/>
        <a:ea typeface="宋体" pitchFamily="2" charset="-122"/>
        <a:cs typeface="+mn-cs"/>
      </a:defRPr>
    </a:lvl5pPr>
    <a:lvl6pPr marL="2286000" algn="l" defTabSz="914400" rtl="0" eaLnBrk="1" latinLnBrk="0" hangingPunct="1">
      <a:defRPr b="1" kern="1200">
        <a:solidFill>
          <a:schemeClr val="tx1"/>
        </a:solidFill>
        <a:latin typeface="Garamond" pitchFamily="18" charset="0"/>
        <a:ea typeface="宋体" pitchFamily="2" charset="-122"/>
        <a:cs typeface="+mn-cs"/>
      </a:defRPr>
    </a:lvl6pPr>
    <a:lvl7pPr marL="2743200" algn="l" defTabSz="914400" rtl="0" eaLnBrk="1" latinLnBrk="0" hangingPunct="1">
      <a:defRPr b="1" kern="1200">
        <a:solidFill>
          <a:schemeClr val="tx1"/>
        </a:solidFill>
        <a:latin typeface="Garamond" pitchFamily="18" charset="0"/>
        <a:ea typeface="宋体" pitchFamily="2" charset="-122"/>
        <a:cs typeface="+mn-cs"/>
      </a:defRPr>
    </a:lvl7pPr>
    <a:lvl8pPr marL="3200400" algn="l" defTabSz="914400" rtl="0" eaLnBrk="1" latinLnBrk="0" hangingPunct="1">
      <a:defRPr b="1" kern="1200">
        <a:solidFill>
          <a:schemeClr val="tx1"/>
        </a:solidFill>
        <a:latin typeface="Garamond" pitchFamily="18" charset="0"/>
        <a:ea typeface="宋体" pitchFamily="2" charset="-122"/>
        <a:cs typeface="+mn-cs"/>
      </a:defRPr>
    </a:lvl8pPr>
    <a:lvl9pPr marL="3657600" algn="l" defTabSz="914400" rtl="0" eaLnBrk="1" latinLnBrk="0" hangingPunct="1">
      <a:defRPr b="1" kern="1200">
        <a:solidFill>
          <a:schemeClr val="tx1"/>
        </a:solidFill>
        <a:latin typeface="Garamond"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p:scale>
          <a:sx n="75" d="100"/>
          <a:sy n="75" d="100"/>
        </p:scale>
        <p:origin x="-1944" y="-7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handoutMaster" Target="handoutMasters/handoutMaster1.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user\Desktop\&#26032;&#24314; Microsoft Office Excel &#24037;&#20316;&#34920;.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user\Desktop\&#26032;&#24314; Microsoft Office Excel &#24037;&#20316;&#349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595117391148"/>
          <c:y val="0.0788274603174605"/>
          <c:w val="0.837782044367741"/>
          <c:h val="0.680346825396829"/>
        </c:manualLayout>
      </c:layout>
      <c:barChart>
        <c:barDir val="col"/>
        <c:grouping val="clustered"/>
        <c:varyColors val="0"/>
        <c:ser>
          <c:idx val="0"/>
          <c:order val="0"/>
          <c:tx>
            <c:strRef>
              <c:f>GSCs</c:f>
              <c:strCache>
                <c:ptCount val="1"/>
                <c:pt idx="0">
                  <c:v>GSCs</c:v>
                </c:pt>
              </c:strCache>
            </c:strRef>
          </c:tx>
          <c:spPr>
            <a:solidFill>
              <a:srgbClr val="FFFF00"/>
            </a:solidFill>
            <a:ln>
              <a:noFill/>
            </a:ln>
            <a:effectLst/>
          </c:spPr>
          <c:invertIfNegative val="0"/>
          <c:errBars>
            <c:errBarType val="both"/>
            <c:errValType val="cust"/>
            <c:noEndCap val="0"/>
            <c:plus>
              <c:numRef>
                <c:f>Sheet1!$D$8:$D$11</c:f>
                <c:numCache>
                  <c:formatCode>General</c:formatCode>
                  <c:ptCount val="4"/>
                  <c:pt idx="0">
                    <c:v>7.66297995693118</c:v>
                  </c:pt>
                  <c:pt idx="1">
                    <c:v>2.72558903818114</c:v>
                  </c:pt>
                  <c:pt idx="2">
                    <c:v>5.8314917226587</c:v>
                  </c:pt>
                  <c:pt idx="3">
                    <c:v>1.16909811853262</c:v>
                  </c:pt>
                </c:numCache>
              </c:numRef>
            </c:plus>
            <c:minus>
              <c:numRef>
                <c:f>Sheet1!$D$8:$D$11</c:f>
                <c:numCache>
                  <c:formatCode>General</c:formatCode>
                  <c:ptCount val="4"/>
                  <c:pt idx="0">
                    <c:v>7.66297995693118</c:v>
                  </c:pt>
                  <c:pt idx="1">
                    <c:v>2.72558903818114</c:v>
                  </c:pt>
                  <c:pt idx="2">
                    <c:v>5.8314917226587</c:v>
                  </c:pt>
                  <c:pt idx="3">
                    <c:v>1.16909811853262</c:v>
                  </c:pt>
                </c:numCache>
              </c:numRef>
            </c:minus>
            <c:spPr>
              <a:noFill/>
              <a:ln w="9525" cap="flat" cmpd="sng" algn="ctr">
                <a:solidFill>
                  <a:schemeClr val="tx1"/>
                </a:solidFill>
                <a:prstDash val="solid"/>
              </a:ln>
              <a:effectLst/>
            </c:spPr>
          </c:errBars>
          <c:cat>
            <c:strRef>
              <c:f>Sheet1!$A$8:$A$11</c:f>
              <c:strCache>
                <c:ptCount val="4"/>
                <c:pt idx="0">
                  <c:v>PSG-TST</c:v>
                </c:pt>
                <c:pt idx="1">
                  <c:v>PSG-SL</c:v>
                </c:pt>
                <c:pt idx="2">
                  <c:v>PSG-WASO</c:v>
                </c:pt>
                <c:pt idx="3">
                  <c:v>PSG-AN</c:v>
                </c:pt>
              </c:strCache>
            </c:strRef>
          </c:cat>
          <c:val>
            <c:numRef>
              <c:f>Sheet1!$I$8:$I$11</c:f>
              <c:numCache>
                <c:formatCode>General</c:formatCode>
                <c:ptCount val="4"/>
                <c:pt idx="0" c:formatCode="General">
                  <c:v>440.58</c:v>
                </c:pt>
                <c:pt idx="1" c:formatCode="General">
                  <c:v>13.78</c:v>
                </c:pt>
                <c:pt idx="2" c:formatCode="General">
                  <c:v>45.97</c:v>
                </c:pt>
                <c:pt idx="3" c:formatCode="General">
                  <c:v>15.27</c:v>
                </c:pt>
              </c:numCache>
            </c:numRef>
          </c:val>
        </c:ser>
        <c:ser>
          <c:idx val="1"/>
          <c:order val="1"/>
          <c:tx>
            <c:strRef>
              <c:f>PIPs</c:f>
              <c:strCache>
                <c:ptCount val="1"/>
                <c:pt idx="0">
                  <c:v>PIPs</c:v>
                </c:pt>
              </c:strCache>
            </c:strRef>
          </c:tx>
          <c:spPr>
            <a:solidFill>
              <a:srgbClr val="FF00FF"/>
            </a:solidFill>
            <a:ln>
              <a:noFill/>
            </a:ln>
            <a:effectLst/>
          </c:spPr>
          <c:invertIfNegative val="0"/>
          <c:errBars>
            <c:errBarType val="both"/>
            <c:errValType val="cust"/>
            <c:noEndCap val="0"/>
            <c:plus>
              <c:numRef>
                <c:f>Sheet1!$T$8:$T$11</c:f>
                <c:numCache>
                  <c:formatCode>General</c:formatCode>
                  <c:ptCount val="4"/>
                  <c:pt idx="0">
                    <c:v>9.07267515672879</c:v>
                  </c:pt>
                  <c:pt idx="1">
                    <c:v>3.97595703797417</c:v>
                  </c:pt>
                  <c:pt idx="2">
                    <c:v>6.64917272907548</c:v>
                  </c:pt>
                  <c:pt idx="3">
                    <c:v>0.884671166805085</c:v>
                  </c:pt>
                </c:numCache>
              </c:numRef>
            </c:plus>
            <c:minus>
              <c:numRef>
                <c:f>Sheet1!$T$8:$T$11</c:f>
                <c:numCache>
                  <c:formatCode>General</c:formatCode>
                  <c:ptCount val="4"/>
                  <c:pt idx="0">
                    <c:v>9.07267515672879</c:v>
                  </c:pt>
                  <c:pt idx="1">
                    <c:v>3.97595703797417</c:v>
                  </c:pt>
                  <c:pt idx="2">
                    <c:v>6.64917272907548</c:v>
                  </c:pt>
                  <c:pt idx="3">
                    <c:v>0.884671166805085</c:v>
                  </c:pt>
                </c:numCache>
              </c:numRef>
            </c:minus>
            <c:spPr>
              <a:noFill/>
              <a:ln w="9525" cap="flat" cmpd="sng" algn="ctr">
                <a:solidFill>
                  <a:schemeClr val="tx1"/>
                </a:solidFill>
                <a:prstDash val="solid"/>
              </a:ln>
              <a:effectLst/>
            </c:spPr>
          </c:errBars>
          <c:cat>
            <c:strRef>
              <c:f>Sheet1!$A$8:$A$11</c:f>
              <c:strCache>
                <c:ptCount val="4"/>
                <c:pt idx="0">
                  <c:v>PSG-TST</c:v>
                </c:pt>
                <c:pt idx="1">
                  <c:v>PSG-SL</c:v>
                </c:pt>
                <c:pt idx="2">
                  <c:v>PSG-WASO</c:v>
                </c:pt>
                <c:pt idx="3">
                  <c:v>PSG-AN</c:v>
                </c:pt>
              </c:strCache>
            </c:strRef>
          </c:cat>
          <c:val>
            <c:numRef>
              <c:f>Sheet1!$V$8:$V$11</c:f>
              <c:numCache>
                <c:formatCode>General</c:formatCode>
                <c:ptCount val="4"/>
                <c:pt idx="0" c:formatCode="General">
                  <c:v>387.789999999999</c:v>
                </c:pt>
                <c:pt idx="1" c:formatCode="General">
                  <c:v>32.88</c:v>
                </c:pt>
                <c:pt idx="2" c:formatCode="General">
                  <c:v>97.34</c:v>
                </c:pt>
                <c:pt idx="3" c:formatCode="General">
                  <c:v>17.3</c:v>
                </c:pt>
              </c:numCache>
            </c:numRef>
          </c:val>
        </c:ser>
        <c:dLbls>
          <c:dLblPos val="outEnd"/>
          <c:showLegendKey val="0"/>
          <c:showVal val="0"/>
          <c:showCatName val="0"/>
          <c:showSerName val="0"/>
          <c:showPercent val="0"/>
          <c:showBubbleSize val="0"/>
        </c:dLbls>
        <c:gapWidth val="150"/>
        <c:axId val="75711616"/>
        <c:axId val="75713152"/>
      </c:barChart>
      <c:catAx>
        <c:axId val="75711616"/>
        <c:scaling>
          <c:orientation val="minMax"/>
        </c:scaling>
        <c:delete val="0"/>
        <c:axPos val="b"/>
        <c:numFmt formatCode="General" sourceLinked="1"/>
        <c:majorTickMark val="out"/>
        <c:minorTickMark val="none"/>
        <c:tickLblPos val="nextTo"/>
        <c:spPr>
          <a:noFill/>
          <a:ln w="19050">
            <a:solidFill>
              <a:schemeClr val="tx1"/>
            </a:solidFill>
          </a:ln>
          <a:effectLst/>
        </c:spPr>
        <c:txPr>
          <a:bodyPr rot="-60000000" spcFirstLastPara="0" vertOverflow="ellipsis" horzOverflow="overflow" vert="horz" wrap="square" anchor="ctr" anchorCtr="1"/>
          <a:lstStyle/>
          <a:p>
            <a:pPr>
              <a:defRPr sz="2000" b="1">
                <a:solidFill>
                  <a:srgbClr val="FFFF00"/>
                </a:solidFill>
                <a:latin typeface="+mn-lt"/>
                <a:ea typeface="+mn-ea"/>
                <a:cs typeface="+mn-cs"/>
              </a:defRPr>
            </a:pPr>
          </a:p>
        </c:txPr>
        <c:crossAx val="75713152"/>
        <c:crosses val="autoZero"/>
        <c:auto val="1"/>
        <c:lblAlgn val="ctr"/>
        <c:lblOffset val="100"/>
        <c:tickMarkSkip val="1"/>
        <c:noMultiLvlLbl val="0"/>
      </c:catAx>
      <c:valAx>
        <c:axId val="75713152"/>
        <c:scaling>
          <c:orientation val="minMax"/>
        </c:scaling>
        <c:delete val="0"/>
        <c:axPos val="l"/>
        <c:majorGridlines>
          <c:spPr>
            <a:noFill/>
            <a:ln>
              <a:solidFill>
                <a:schemeClr val="bg1"/>
              </a:solidFill>
            </a:ln>
            <a:effectLst/>
          </c:spPr>
        </c:majorGridlines>
        <c:numFmt formatCode="General" sourceLinked="1"/>
        <c:majorTickMark val="out"/>
        <c:minorTickMark val="none"/>
        <c:tickLblPos val="nextTo"/>
        <c:spPr>
          <a:noFill/>
          <a:ln w="19050">
            <a:solidFill>
              <a:schemeClr val="tx1"/>
            </a:solidFill>
          </a:ln>
          <a:effectLst/>
        </c:spPr>
        <c:txPr>
          <a:bodyPr rot="-60000000" spcFirstLastPara="0" vertOverflow="ellipsis" horzOverflow="overflow" vert="horz" wrap="square" anchor="ctr" anchorCtr="1"/>
          <a:lstStyle/>
          <a:p>
            <a:pPr>
              <a:defRPr sz="2000" b="1">
                <a:solidFill>
                  <a:srgbClr val="FFFF00"/>
                </a:solidFill>
                <a:latin typeface="+mn-lt"/>
                <a:ea typeface="+mn-ea"/>
                <a:cs typeface="+mn-cs"/>
              </a:defRPr>
            </a:pPr>
          </a:p>
        </c:txPr>
        <c:crossAx val="75711616"/>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b="1" i="0" baseline="0"/>
      </a:pP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595117391148"/>
          <c:y val="0.0813941065526477"/>
          <c:w val="0.837782044367741"/>
          <c:h val="0.677496892249322"/>
        </c:manualLayout>
      </c:layout>
      <c:barChart>
        <c:barDir val="col"/>
        <c:grouping val="clustered"/>
        <c:varyColors val="0"/>
        <c:ser>
          <c:idx val="0"/>
          <c:order val="0"/>
          <c:tx>
            <c:strRef>
              <c:f>GSCs</c:f>
              <c:strCache>
                <c:ptCount val="1"/>
                <c:pt idx="0">
                  <c:v>GSCs</c:v>
                </c:pt>
              </c:strCache>
            </c:strRef>
          </c:tx>
          <c:spPr>
            <a:solidFill>
              <a:srgbClr val="FFFF00"/>
            </a:solidFill>
            <a:ln>
              <a:noFill/>
            </a:ln>
            <a:effectLst/>
          </c:spPr>
          <c:invertIfNegative val="0"/>
          <c:errBars>
            <c:errBarType val="both"/>
            <c:errValType val="cust"/>
            <c:noEndCap val="0"/>
            <c:plus>
              <c:numRef>
                <c:f>Sheet1!$M$8:$M$11</c:f>
                <c:numCache>
                  <c:formatCode>General</c:formatCode>
                  <c:ptCount val="4"/>
                  <c:pt idx="0">
                    <c:v>9.39177970380099</c:v>
                  </c:pt>
                  <c:pt idx="1">
                    <c:v>3.11757391884778</c:v>
                  </c:pt>
                  <c:pt idx="2">
                    <c:v>5.36046608339291</c:v>
                  </c:pt>
                  <c:pt idx="3">
                    <c:v>0.226674879909598</c:v>
                  </c:pt>
                </c:numCache>
              </c:numRef>
            </c:plus>
            <c:minus>
              <c:numRef>
                <c:f>Sheet1!$M$8:$M$11</c:f>
                <c:numCache>
                  <c:formatCode>General</c:formatCode>
                  <c:ptCount val="4"/>
                  <c:pt idx="0">
                    <c:v>9.39177970380099</c:v>
                  </c:pt>
                  <c:pt idx="1">
                    <c:v>3.11757391884778</c:v>
                  </c:pt>
                  <c:pt idx="2">
                    <c:v>5.36046608339291</c:v>
                  </c:pt>
                  <c:pt idx="3">
                    <c:v>0.226674879909598</c:v>
                  </c:pt>
                </c:numCache>
              </c:numRef>
            </c:minus>
            <c:spPr>
              <a:noFill/>
              <a:ln w="9525" cap="flat" cmpd="sng" algn="ctr">
                <a:solidFill>
                  <a:schemeClr val="tx1"/>
                </a:solidFill>
                <a:prstDash val="solid"/>
              </a:ln>
              <a:effectLst/>
            </c:spPr>
          </c:errBars>
          <c:cat>
            <c:strRef>
              <c:f>Sheet1!$C$8:$C$11</c:f>
              <c:strCache>
                <c:ptCount val="4"/>
                <c:pt idx="0">
                  <c:v>Self-TST</c:v>
                </c:pt>
                <c:pt idx="1">
                  <c:v>Self-SL</c:v>
                </c:pt>
                <c:pt idx="2">
                  <c:v>Self-WASO</c:v>
                </c:pt>
                <c:pt idx="3">
                  <c:v>Self-AN</c:v>
                </c:pt>
              </c:strCache>
            </c:strRef>
          </c:cat>
          <c:val>
            <c:numRef>
              <c:f>Sheet1!$S$8:$S$11</c:f>
              <c:numCache>
                <c:formatCode>General</c:formatCode>
                <c:ptCount val="4"/>
                <c:pt idx="0" c:formatCode="General">
                  <c:v>435.419999999999</c:v>
                </c:pt>
                <c:pt idx="1" c:formatCode="General">
                  <c:v>23.83</c:v>
                </c:pt>
                <c:pt idx="2" c:formatCode="General">
                  <c:v>25.38</c:v>
                </c:pt>
                <c:pt idx="3" c:formatCode="General">
                  <c:v>2.29</c:v>
                </c:pt>
              </c:numCache>
            </c:numRef>
          </c:val>
        </c:ser>
        <c:ser>
          <c:idx val="1"/>
          <c:order val="1"/>
          <c:tx>
            <c:strRef>
              <c:f>PIPs</c:f>
              <c:strCache>
                <c:ptCount val="1"/>
                <c:pt idx="0">
                  <c:v>PIPs</c:v>
                </c:pt>
              </c:strCache>
            </c:strRef>
          </c:tx>
          <c:spPr>
            <a:solidFill>
              <a:srgbClr val="FF00FF"/>
            </a:solidFill>
            <a:ln>
              <a:noFill/>
            </a:ln>
            <a:effectLst/>
          </c:spPr>
          <c:invertIfNegative val="0"/>
          <c:errBars>
            <c:errBarType val="both"/>
            <c:errValType val="cust"/>
            <c:noEndCap val="0"/>
            <c:plus>
              <c:numRef>
                <c:f>Sheet1!$W$8:$W$11</c:f>
                <c:numCache>
                  <c:formatCode>General</c:formatCode>
                  <c:ptCount val="4"/>
                  <c:pt idx="0">
                    <c:v>14.454210177297</c:v>
                  </c:pt>
                  <c:pt idx="1">
                    <c:v>14.306595657504</c:v>
                  </c:pt>
                  <c:pt idx="2">
                    <c:v>15.8716884603928</c:v>
                  </c:pt>
                  <c:pt idx="3">
                    <c:v>0.232167358874493</c:v>
                  </c:pt>
                </c:numCache>
              </c:numRef>
            </c:plus>
            <c:minus>
              <c:numRef>
                <c:f>Sheet1!$W$8:$W$11</c:f>
                <c:numCache>
                  <c:formatCode>General</c:formatCode>
                  <c:ptCount val="4"/>
                  <c:pt idx="0">
                    <c:v>14.454210177297</c:v>
                  </c:pt>
                  <c:pt idx="1">
                    <c:v>14.306595657504</c:v>
                  </c:pt>
                  <c:pt idx="2">
                    <c:v>15.8716884603928</c:v>
                  </c:pt>
                  <c:pt idx="3">
                    <c:v>0.232167358874493</c:v>
                  </c:pt>
                </c:numCache>
              </c:numRef>
            </c:minus>
            <c:spPr>
              <a:noFill/>
              <a:ln w="9525" cap="flat" cmpd="sng" algn="ctr">
                <a:solidFill>
                  <a:schemeClr val="tx1"/>
                </a:solidFill>
                <a:prstDash val="solid"/>
              </a:ln>
              <a:effectLst/>
            </c:spPr>
          </c:errBars>
          <c:cat>
            <c:strRef>
              <c:f>Sheet1!$C$8:$C$11</c:f>
              <c:strCache>
                <c:ptCount val="4"/>
                <c:pt idx="0">
                  <c:v>Self-TST</c:v>
                </c:pt>
                <c:pt idx="1">
                  <c:v>Self-SL</c:v>
                </c:pt>
                <c:pt idx="2">
                  <c:v>Self-WASO</c:v>
                </c:pt>
                <c:pt idx="3">
                  <c:v>Self-AN</c:v>
                </c:pt>
              </c:strCache>
            </c:strRef>
          </c:cat>
          <c:val>
            <c:numRef>
              <c:f>Sheet1!$Y$8:$Y$11</c:f>
              <c:numCache>
                <c:formatCode>General</c:formatCode>
                <c:ptCount val="4"/>
                <c:pt idx="0" c:formatCode="General">
                  <c:v>226.29</c:v>
                </c:pt>
                <c:pt idx="1" c:formatCode="General">
                  <c:v>132.81</c:v>
                </c:pt>
                <c:pt idx="2" c:formatCode="General">
                  <c:v>167.68</c:v>
                </c:pt>
                <c:pt idx="3" c:formatCode="General">
                  <c:v>3.53</c:v>
                </c:pt>
              </c:numCache>
            </c:numRef>
          </c:val>
        </c:ser>
        <c:dLbls>
          <c:dLblPos val="outEnd"/>
          <c:showLegendKey val="0"/>
          <c:showVal val="0"/>
          <c:showCatName val="0"/>
          <c:showSerName val="0"/>
          <c:showPercent val="0"/>
          <c:showBubbleSize val="0"/>
        </c:dLbls>
        <c:gapWidth val="150"/>
        <c:axId val="78949376"/>
        <c:axId val="78971648"/>
      </c:barChart>
      <c:catAx>
        <c:axId val="78949376"/>
        <c:scaling>
          <c:orientation val="minMax"/>
        </c:scaling>
        <c:delete val="0"/>
        <c:axPos val="b"/>
        <c:numFmt formatCode="General" sourceLinked="1"/>
        <c:majorTickMark val="out"/>
        <c:minorTickMark val="none"/>
        <c:tickLblPos val="nextTo"/>
        <c:spPr>
          <a:noFill/>
          <a:ln w="19050">
            <a:solidFill>
              <a:schemeClr val="tx1"/>
            </a:solidFill>
          </a:ln>
          <a:effectLst/>
        </c:spPr>
        <c:txPr>
          <a:bodyPr rot="-60000000" spcFirstLastPara="0" vertOverflow="ellipsis" horzOverflow="overflow" vert="horz" wrap="square" anchor="ctr" anchorCtr="1"/>
          <a:lstStyle/>
          <a:p>
            <a:pPr>
              <a:defRPr sz="2000" b="1">
                <a:solidFill>
                  <a:srgbClr val="FFFF00"/>
                </a:solidFill>
                <a:latin typeface="+mn-lt"/>
                <a:ea typeface="+mn-ea"/>
                <a:cs typeface="+mn-cs"/>
              </a:defRPr>
            </a:pPr>
          </a:p>
        </c:txPr>
        <c:crossAx val="78971648"/>
        <c:crosses val="autoZero"/>
        <c:auto val="1"/>
        <c:lblAlgn val="ctr"/>
        <c:lblOffset val="100"/>
        <c:tickMarkSkip val="1"/>
        <c:noMultiLvlLbl val="0"/>
      </c:catAx>
      <c:valAx>
        <c:axId val="78971648"/>
        <c:scaling>
          <c:orientation val="minMax"/>
        </c:scaling>
        <c:delete val="0"/>
        <c:axPos val="l"/>
        <c:majorGridlines>
          <c:spPr>
            <a:noFill/>
            <a:ln>
              <a:solidFill>
                <a:schemeClr val="bg1"/>
              </a:solidFill>
            </a:ln>
            <a:effectLst/>
          </c:spPr>
        </c:majorGridlines>
        <c:numFmt formatCode="General" sourceLinked="1"/>
        <c:majorTickMark val="out"/>
        <c:minorTickMark val="none"/>
        <c:tickLblPos val="nextTo"/>
        <c:spPr>
          <a:noFill/>
          <a:ln>
            <a:solidFill>
              <a:schemeClr val="tx1"/>
            </a:solidFill>
          </a:ln>
          <a:effectLst/>
        </c:spPr>
        <c:txPr>
          <a:bodyPr rot="-60000000" spcFirstLastPara="0" vertOverflow="ellipsis" horzOverflow="overflow" vert="horz" wrap="square" anchor="ctr" anchorCtr="1"/>
          <a:lstStyle/>
          <a:p>
            <a:pPr>
              <a:defRPr sz="2000" b="1">
                <a:solidFill>
                  <a:srgbClr val="FFFF00"/>
                </a:solidFill>
                <a:latin typeface="+mn-lt"/>
                <a:ea typeface="+mn-ea"/>
                <a:cs typeface="+mn-cs"/>
              </a:defRPr>
            </a:pPr>
          </a:p>
        </c:txPr>
        <c:crossAx val="78949376"/>
        <c:crosses val="autoZero"/>
        <c:crossBetween val="between"/>
      </c:valAx>
      <c:spPr>
        <a:noFill/>
        <a:ln>
          <a:noFill/>
        </a:ln>
        <a:effectLst/>
      </c:spPr>
    </c:plotArea>
    <c:legend>
      <c:legendPos val="r"/>
      <c:layout>
        <c:manualLayout>
          <c:xMode val="edge"/>
          <c:yMode val="edge"/>
          <c:x val="0.729374889181295"/>
          <c:y val="0.0813408492148002"/>
          <c:w val="0.247111947889545"/>
          <c:h val="0.152957097092907"/>
        </c:manualLayout>
      </c:layout>
      <c:overlay val="0"/>
      <c:spPr>
        <a:noFill/>
        <a:ln>
          <a:noFill/>
        </a:ln>
        <a:effectLst/>
      </c:spPr>
      <c:txPr>
        <a:bodyPr rot="0" spcFirstLastPara="0" vertOverflow="ellipsis" horzOverflow="overflow" vert="horz" wrap="square" anchor="ctr" anchorCtr="1"/>
        <a:lstStyle/>
        <a:p>
          <a:pPr>
            <a:defRPr sz="2400" b="1">
              <a:solidFill>
                <a:schemeClr val="tx1"/>
              </a:solidFill>
              <a:latin typeface="+mn-lt"/>
              <a:ea typeface="+mn-ea"/>
              <a:cs typeface="+mn-cs"/>
            </a:defRPr>
          </a:pPr>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sz="1800" b="1" i="0" baseline="0"/>
      </a:pPr>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0.2668</cdr:x>
      <cdr:y>0.17009</cdr:y>
    </cdr:from>
    <cdr:to>
      <cdr:x>0.38354</cdr:x>
      <cdr:y>0.22332</cdr:y>
    </cdr:to>
    <cdr:sp>
      <cdr:nvSpPr>
        <cdr:cNvPr id="2" name="矩形 1"/>
        <cdr:cNvSpPr/>
      </cdr:nvSpPr>
      <cdr:spPr xmlns:a="http://schemas.openxmlformats.org/drawingml/2006/main">
        <a:xfrm xmlns:a="http://schemas.openxmlformats.org/drawingml/2006/main">
          <a:off x="1142971" y="1071567"/>
          <a:ext cx="500103" cy="335349"/>
        </a:xfrm>
        <a:prstGeom xmlns:a="http://schemas.openxmlformats.org/drawingml/2006/main" prst="rect">
          <a:avLst/>
        </a:prstGeom>
      </cdr:spPr>
      <cdr:txBody xmlns:a="http://schemas.openxmlformats.org/drawingml/2006/main">
        <a:bodyPr vert="horz" wrap="none" lIns="45720" tIns="45720" rIns="45720" bIns="45720" rtlCol="0" anchor="t" anchorCtr="0">
          <a:normAutofit/>
        </a:bodyPr>
        <a:lstStyle/>
        <a:p>
          <a:pPr algn="l"/>
          <a:r>
            <a:rPr lang="en-US" altLang="zh-CN" sz="2400" b="1" dirty="0">
              <a:solidFill>
                <a:srgbClr val="FFFF00"/>
              </a:solidFill>
              <a:latin typeface="Times New Roman" pitchFamily="18" charset="0"/>
              <a:cs typeface="Times New Roman" pitchFamily="18" charset="0"/>
            </a:rPr>
            <a:t>***</a:t>
          </a:r>
          <a:endParaRPr lang="zh-CN" altLang="en-US" sz="2400" b="1" dirty="0">
            <a:solidFill>
              <a:srgbClr val="FFFF00"/>
            </a:solidFill>
            <a:latin typeface="Times New Roman" pitchFamily="18" charset="0"/>
            <a:cs typeface="Times New Roman" pitchFamily="18" charset="0"/>
          </a:endParaRPr>
        </a:p>
      </cdr:txBody>
    </cdr:sp>
  </cdr:relSizeAnchor>
  <cdr:relSizeAnchor xmlns:cdr="http://schemas.openxmlformats.org/drawingml/2006/chartDrawing">
    <cdr:from>
      <cdr:x>0.41689</cdr:x>
      <cdr:y>0.65768</cdr:y>
    </cdr:from>
    <cdr:to>
      <cdr:x>0.53855</cdr:x>
      <cdr:y>0.71092</cdr:y>
    </cdr:to>
    <cdr:sp>
      <cdr:nvSpPr>
        <cdr:cNvPr id="3" name="矩形 2"/>
        <cdr:cNvSpPr/>
      </cdr:nvSpPr>
      <cdr:spPr xmlns:a="http://schemas.openxmlformats.org/drawingml/2006/main">
        <a:xfrm xmlns:a="http://schemas.openxmlformats.org/drawingml/2006/main">
          <a:off x="1785950" y="4143404"/>
          <a:ext cx="521192" cy="335412"/>
        </a:xfrm>
        <a:prstGeom xmlns:a="http://schemas.openxmlformats.org/drawingml/2006/main" prst="rect">
          <a:avLst/>
        </a:prstGeom>
      </cdr:spPr>
      <cdr:txBody xmlns:a="http://schemas.openxmlformats.org/drawingml/2006/main">
        <a:bodyPr vert="horz" wrap="none" lIns="45720" tIns="45720" rIns="45720" bIns="45720" rtlCol="0" anchor="t" anchorCtr="0">
          <a:normAutofit/>
        </a:bodyPr>
        <a:lstStyle>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a:r>
            <a:rPr lang="en-US" altLang="zh-CN" sz="2400" b="1" dirty="0">
              <a:solidFill>
                <a:srgbClr val="FFFF00"/>
              </a:solidFill>
              <a:latin typeface="Times New Roman" pitchFamily="18" charset="0"/>
              <a:cs typeface="Times New Roman" pitchFamily="18" charset="0"/>
            </a:rPr>
            <a:t>***</a:t>
          </a:r>
          <a:endParaRPr lang="zh-CN" altLang="en-US" sz="2400" b="1" dirty="0">
            <a:solidFill>
              <a:srgbClr val="FFFF00"/>
            </a:solidFill>
            <a:latin typeface="Times New Roman" pitchFamily="18" charset="0"/>
            <a:cs typeface="Times New Roman" pitchFamily="18" charset="0"/>
          </a:endParaRPr>
        </a:p>
      </cdr:txBody>
    </cdr:sp>
  </cdr:relSizeAnchor>
  <cdr:relSizeAnchor xmlns:cdr="http://schemas.openxmlformats.org/drawingml/2006/chartDrawing">
    <cdr:from>
      <cdr:x>0.63367</cdr:x>
      <cdr:y>0.56697</cdr:y>
    </cdr:from>
    <cdr:to>
      <cdr:x>0.76286</cdr:x>
      <cdr:y>0.60886</cdr:y>
    </cdr:to>
    <cdr:sp>
      <cdr:nvSpPr>
        <cdr:cNvPr id="4" name="矩形 3"/>
        <cdr:cNvSpPr/>
      </cdr:nvSpPr>
      <cdr:spPr xmlns:a="http://schemas.openxmlformats.org/drawingml/2006/main">
        <a:xfrm xmlns:a="http://schemas.openxmlformats.org/drawingml/2006/main">
          <a:off x="2714644" y="3571900"/>
          <a:ext cx="553450" cy="263907"/>
        </a:xfrm>
        <a:prstGeom xmlns:a="http://schemas.openxmlformats.org/drawingml/2006/main" prst="rect">
          <a:avLst/>
        </a:prstGeom>
      </cdr:spPr>
      <cdr:txBody xmlns:a="http://schemas.openxmlformats.org/drawingml/2006/main">
        <a:bodyPr vert="horz" wrap="none" lIns="45720" tIns="45720" rIns="45720" bIns="45720" rtlCol="0" anchor="t" anchorCtr="0">
          <a:normAutofit/>
        </a:bodyPr>
        <a:lstStyle>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a:r>
            <a:rPr lang="en-US" altLang="zh-CN" sz="2400" b="1" dirty="0">
              <a:solidFill>
                <a:srgbClr val="FFFF00"/>
              </a:solidFill>
              <a:latin typeface="Times New Roman" pitchFamily="18" charset="0"/>
              <a:cs typeface="Times New Roman" pitchFamily="18" charset="0"/>
            </a:rPr>
            <a:t>***</a:t>
          </a:r>
          <a:endParaRPr lang="zh-CN" altLang="en-US" sz="2400" b="1" dirty="0">
            <a:solidFill>
              <a:srgbClr val="FFFF00"/>
            </a:solidFill>
            <a:latin typeface="Times New Roman" pitchFamily="18" charset="0"/>
            <a:cs typeface="Times New Roman"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0.25</cdr:x>
      <cdr:y>0.37931</cdr:y>
    </cdr:from>
    <cdr:to>
      <cdr:x>0.31575</cdr:x>
      <cdr:y>0.43254</cdr:y>
    </cdr:to>
    <cdr:sp>
      <cdr:nvSpPr>
        <cdr:cNvPr id="2" name="矩形 1"/>
        <cdr:cNvSpPr/>
      </cdr:nvSpPr>
      <cdr:spPr xmlns:a="http://schemas.openxmlformats.org/drawingml/2006/main">
        <a:xfrm xmlns:a="http://schemas.openxmlformats.org/drawingml/2006/main">
          <a:off x="1071570" y="2357454"/>
          <a:ext cx="281823" cy="330830"/>
        </a:xfrm>
        <a:prstGeom xmlns:a="http://schemas.openxmlformats.org/drawingml/2006/main" prst="rect">
          <a:avLst/>
        </a:prstGeom>
      </cdr:spPr>
      <cdr:txBody xmlns:a="http://schemas.openxmlformats.org/drawingml/2006/main">
        <a:bodyPr vert="horz" wrap="none" lIns="45720" tIns="45720" rIns="45720" bIns="45720" rtlCol="0" anchor="t" anchorCtr="0">
          <a:normAutofit/>
        </a:bodyPr>
        <a:lstStyle>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a:r>
            <a:rPr lang="en-US" altLang="zh-CN" sz="2400" b="1" dirty="0">
              <a:solidFill>
                <a:srgbClr val="FFFF00"/>
              </a:solidFill>
              <a:latin typeface="Times New Roman" pitchFamily="18" charset="0"/>
              <a:cs typeface="Times New Roman" pitchFamily="18" charset="0"/>
            </a:rPr>
            <a:t>***</a:t>
          </a:r>
          <a:endParaRPr lang="zh-CN" altLang="en-US" sz="2400" b="1" dirty="0">
            <a:solidFill>
              <a:srgbClr val="FFFF00"/>
            </a:solidFill>
            <a:latin typeface="Times New Roman" pitchFamily="18" charset="0"/>
            <a:cs typeface="Times New Roman" pitchFamily="18" charset="0"/>
          </a:endParaRPr>
        </a:p>
      </cdr:txBody>
    </cdr:sp>
  </cdr:relSizeAnchor>
  <cdr:relSizeAnchor xmlns:cdr="http://schemas.openxmlformats.org/drawingml/2006/chartDrawing">
    <cdr:from>
      <cdr:x>0.43333</cdr:x>
      <cdr:y>0.50575</cdr:y>
    </cdr:from>
    <cdr:to>
      <cdr:x>0.50045</cdr:x>
      <cdr:y>0.55898</cdr:y>
    </cdr:to>
    <cdr:sp>
      <cdr:nvSpPr>
        <cdr:cNvPr id="3" name="矩形 2"/>
        <cdr:cNvSpPr/>
      </cdr:nvSpPr>
      <cdr:spPr xmlns:a="http://schemas.openxmlformats.org/drawingml/2006/main">
        <a:xfrm xmlns:a="http://schemas.openxmlformats.org/drawingml/2006/main">
          <a:off x="1857388" y="3143272"/>
          <a:ext cx="287695" cy="330831"/>
        </a:xfrm>
        <a:prstGeom xmlns:a="http://schemas.openxmlformats.org/drawingml/2006/main" prst="rect">
          <a:avLst/>
        </a:prstGeom>
      </cdr:spPr>
      <cdr:txBody xmlns:a="http://schemas.openxmlformats.org/drawingml/2006/main">
        <a:bodyPr vert="horz" wrap="none" lIns="45720" tIns="45720" rIns="45720" bIns="45720" rtlCol="0" anchor="t" anchorCtr="0">
          <a:normAutofit/>
        </a:bodyPr>
        <a:lstStyle>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a:r>
            <a:rPr lang="en-US" altLang="zh-CN" sz="2400" b="1" dirty="0">
              <a:solidFill>
                <a:srgbClr val="FFFF00"/>
              </a:solidFill>
              <a:latin typeface="Times New Roman" pitchFamily="18" charset="0"/>
              <a:cs typeface="Times New Roman" pitchFamily="18" charset="0"/>
            </a:rPr>
            <a:t>***</a:t>
          </a:r>
          <a:endParaRPr lang="zh-CN" altLang="en-US" sz="2400" b="1" dirty="0">
            <a:solidFill>
              <a:srgbClr val="FFFF00"/>
            </a:solidFill>
            <a:latin typeface="Times New Roman" pitchFamily="18" charset="0"/>
            <a:cs typeface="Times New Roman" pitchFamily="18" charset="0"/>
          </a:endParaRPr>
        </a:p>
      </cdr:txBody>
    </cdr:sp>
  </cdr:relSizeAnchor>
  <cdr:relSizeAnchor xmlns:cdr="http://schemas.openxmlformats.org/drawingml/2006/chartDrawing">
    <cdr:from>
      <cdr:x>0.63333</cdr:x>
      <cdr:y>0.45977</cdr:y>
    </cdr:from>
    <cdr:to>
      <cdr:x>0.70045</cdr:x>
      <cdr:y>0.513</cdr:y>
    </cdr:to>
    <cdr:sp>
      <cdr:nvSpPr>
        <cdr:cNvPr id="4" name="矩形 3"/>
        <cdr:cNvSpPr/>
      </cdr:nvSpPr>
      <cdr:spPr xmlns:a="http://schemas.openxmlformats.org/drawingml/2006/main">
        <a:xfrm xmlns:a="http://schemas.openxmlformats.org/drawingml/2006/main">
          <a:off x="2714644" y="2857520"/>
          <a:ext cx="287695" cy="330830"/>
        </a:xfrm>
        <a:prstGeom xmlns:a="http://schemas.openxmlformats.org/drawingml/2006/main" prst="rect">
          <a:avLst/>
        </a:prstGeom>
      </cdr:spPr>
      <cdr:txBody xmlns:a="http://schemas.openxmlformats.org/drawingml/2006/main">
        <a:bodyPr vert="horz" wrap="none" lIns="45720" tIns="45720" rIns="45720" bIns="45720" rtlCol="0" anchor="t" anchorCtr="0">
          <a:normAutofit/>
        </a:bodyPr>
        <a:lstStyle>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a:r>
            <a:rPr lang="en-US" altLang="zh-CN" sz="2400" b="1" dirty="0">
              <a:solidFill>
                <a:srgbClr val="FFFF00"/>
              </a:solidFill>
              <a:latin typeface="Times New Roman" pitchFamily="18" charset="0"/>
              <a:cs typeface="Times New Roman" pitchFamily="18" charset="0"/>
            </a:rPr>
            <a:t>***</a:t>
          </a:r>
          <a:endParaRPr lang="zh-CN" altLang="en-US" sz="2400" b="1" dirty="0">
            <a:solidFill>
              <a:srgbClr val="FFFF00"/>
            </a:solidFill>
            <a:latin typeface="Times New Roman" pitchFamily="18" charset="0"/>
            <a:cs typeface="Times New Roman" pitchFamily="18" charset="0"/>
          </a:endParaRPr>
        </a:p>
      </cdr:txBody>
    </cdr:sp>
  </cdr:relSizeAnchor>
  <cdr:relSizeAnchor xmlns:cdr="http://schemas.openxmlformats.org/drawingml/2006/chartDrawing">
    <cdr:from>
      <cdr:x>0.85</cdr:x>
      <cdr:y>0.70115</cdr:y>
    </cdr:from>
    <cdr:to>
      <cdr:x>0.91712</cdr:x>
      <cdr:y>0.75438</cdr:y>
    </cdr:to>
    <cdr:sp>
      <cdr:nvSpPr>
        <cdr:cNvPr id="5" name="矩形 4"/>
        <cdr:cNvSpPr/>
      </cdr:nvSpPr>
      <cdr:spPr xmlns:a="http://schemas.openxmlformats.org/drawingml/2006/main">
        <a:xfrm xmlns:a="http://schemas.openxmlformats.org/drawingml/2006/main">
          <a:off x="3643338" y="4357718"/>
          <a:ext cx="287695" cy="330830"/>
        </a:xfrm>
        <a:prstGeom xmlns:a="http://schemas.openxmlformats.org/drawingml/2006/main" prst="rect">
          <a:avLst/>
        </a:prstGeom>
      </cdr:spPr>
      <cdr:txBody xmlns:a="http://schemas.openxmlformats.org/drawingml/2006/main">
        <a:bodyPr vert="horz" wrap="none" lIns="45720" tIns="45720" rIns="45720" bIns="45720" rtlCol="0" anchor="t" anchorCtr="0">
          <a:normAutofit/>
        </a:bodyPr>
        <a:lstStyle>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a:r>
            <a:rPr lang="en-US" altLang="zh-CN" sz="2400" b="1" dirty="0">
              <a:solidFill>
                <a:srgbClr val="FFFF00"/>
              </a:solidFill>
              <a:latin typeface="Times New Roman" pitchFamily="18" charset="0"/>
              <a:cs typeface="Times New Roman" pitchFamily="18" charset="0"/>
            </a:rPr>
            <a:t>***</a:t>
          </a:r>
          <a:endParaRPr lang="zh-CN" altLang="en-US" sz="2400" b="1" dirty="0">
            <a:solidFill>
              <a:srgbClr val="FFFF00"/>
            </a:solidFill>
            <a:latin typeface="Times New Roman" pitchFamily="18" charset="0"/>
            <a:cs typeface="Times New Roman" pitchFamily="18"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61481" cy="498951"/>
          </a:xfrm>
          <a:prstGeom prst="rect">
            <a:avLst/>
          </a:prstGeom>
          <a:noFill/>
          <a:ln w="9525">
            <a:noFill/>
            <a:miter lim="800000"/>
          </a:ln>
          <a:effectLst/>
        </p:spPr>
        <p:txBody>
          <a:bodyPr vert="horz" wrap="square" lIns="91440" tIns="45720" rIns="91440" bIns="45720" numCol="1" anchor="t" anchorCtr="0" compatLnSpc="1"/>
          <a:lstStyle>
            <a:lvl1pPr>
              <a:defRPr sz="1200" b="0">
                <a:latin typeface="Arial" charset="0"/>
              </a:defRPr>
            </a:lvl1pPr>
          </a:lstStyle>
          <a:p>
            <a:pPr>
              <a:defRPr/>
            </a:pPr>
            <a:endParaRPr lang="en-US" altLang="zh-CN"/>
          </a:p>
        </p:txBody>
      </p:sp>
      <p:sp>
        <p:nvSpPr>
          <p:cNvPr id="95235" name="Rectangle 3"/>
          <p:cNvSpPr>
            <a:spLocks noGrp="1" noChangeArrowheads="1"/>
          </p:cNvSpPr>
          <p:nvPr>
            <p:ph type="dt" sz="quarter" idx="1"/>
          </p:nvPr>
        </p:nvSpPr>
        <p:spPr bwMode="auto">
          <a:xfrm>
            <a:off x="3871125" y="0"/>
            <a:ext cx="2961481" cy="498951"/>
          </a:xfrm>
          <a:prstGeom prst="rect">
            <a:avLst/>
          </a:prstGeom>
          <a:noFill/>
          <a:ln w="9525">
            <a:noFill/>
            <a:miter lim="800000"/>
          </a:ln>
          <a:effectLst/>
        </p:spPr>
        <p:txBody>
          <a:bodyPr vert="horz" wrap="square" lIns="91440" tIns="45720" rIns="91440" bIns="45720" numCol="1" anchor="t" anchorCtr="0" compatLnSpc="1"/>
          <a:lstStyle>
            <a:lvl1pPr algn="r">
              <a:defRPr sz="1200" b="0">
                <a:latin typeface="Arial" charset="0"/>
              </a:defRPr>
            </a:lvl1pPr>
          </a:lstStyle>
          <a:p>
            <a:pPr>
              <a:defRPr/>
            </a:pPr>
            <a:endParaRPr lang="en-US" altLang="zh-CN"/>
          </a:p>
        </p:txBody>
      </p:sp>
      <p:sp>
        <p:nvSpPr>
          <p:cNvPr id="95236" name="Rectangle 4"/>
          <p:cNvSpPr>
            <a:spLocks noGrp="1" noChangeArrowheads="1"/>
          </p:cNvSpPr>
          <p:nvPr>
            <p:ph type="ftr" sz="quarter" idx="2"/>
          </p:nvPr>
        </p:nvSpPr>
        <p:spPr bwMode="auto">
          <a:xfrm>
            <a:off x="0" y="9478342"/>
            <a:ext cx="2961481" cy="498951"/>
          </a:xfrm>
          <a:prstGeom prst="rect">
            <a:avLst/>
          </a:prstGeom>
          <a:noFill/>
          <a:ln w="9525">
            <a:noFill/>
            <a:miter lim="800000"/>
          </a:ln>
          <a:effectLst/>
        </p:spPr>
        <p:txBody>
          <a:bodyPr vert="horz" wrap="square" lIns="91440" tIns="45720" rIns="91440" bIns="45720" numCol="1" anchor="b" anchorCtr="0" compatLnSpc="1"/>
          <a:lstStyle>
            <a:lvl1pPr>
              <a:defRPr sz="1200" b="0">
                <a:latin typeface="Arial" charset="0"/>
              </a:defRPr>
            </a:lvl1pPr>
          </a:lstStyle>
          <a:p>
            <a:pPr>
              <a:defRPr/>
            </a:pPr>
            <a:endParaRPr lang="en-US" altLang="zh-CN"/>
          </a:p>
        </p:txBody>
      </p:sp>
      <p:sp>
        <p:nvSpPr>
          <p:cNvPr id="95237" name="Rectangle 5"/>
          <p:cNvSpPr>
            <a:spLocks noGrp="1" noChangeArrowheads="1"/>
          </p:cNvSpPr>
          <p:nvPr>
            <p:ph type="sldNum" sz="quarter" idx="3"/>
          </p:nvPr>
        </p:nvSpPr>
        <p:spPr bwMode="auto">
          <a:xfrm>
            <a:off x="3871125" y="9478342"/>
            <a:ext cx="2961481" cy="498951"/>
          </a:xfrm>
          <a:prstGeom prst="rect">
            <a:avLst/>
          </a:prstGeom>
          <a:noFill/>
          <a:ln w="9525">
            <a:noFill/>
            <a:miter lim="800000"/>
          </a:ln>
          <a:effectLst/>
        </p:spPr>
        <p:txBody>
          <a:bodyPr vert="horz" wrap="square" lIns="91440" tIns="45720" rIns="91440" bIns="45720" numCol="1" anchor="b" anchorCtr="0" compatLnSpc="1"/>
          <a:lstStyle>
            <a:lvl1pPr algn="r">
              <a:defRPr sz="1200" b="0">
                <a:latin typeface="Arial" charset="0"/>
              </a:defRPr>
            </a:lvl1pPr>
          </a:lstStyle>
          <a:p>
            <a:pPr>
              <a:defRPr/>
            </a:pPr>
            <a:fld id="{63FAF10E-BCEF-4DAE-A616-44651F0CA938}" type="slidenum">
              <a:rPr lang="en-US" altLang="zh-CN"/>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hdr" sz="quarter"/>
          </p:nvPr>
        </p:nvSpPr>
        <p:spPr bwMode="auto">
          <a:xfrm>
            <a:off x="0" y="0"/>
            <a:ext cx="2961481" cy="498951"/>
          </a:xfrm>
          <a:prstGeom prst="rect">
            <a:avLst/>
          </a:prstGeom>
          <a:noFill/>
          <a:ln w="9525">
            <a:noFill/>
            <a:miter lim="800000"/>
          </a:ln>
          <a:effectLst/>
        </p:spPr>
        <p:txBody>
          <a:bodyPr vert="horz" wrap="square" lIns="91440" tIns="45720" rIns="91440" bIns="45720" numCol="1" anchor="t" anchorCtr="0" compatLnSpc="1"/>
          <a:lstStyle>
            <a:lvl1pPr>
              <a:defRPr sz="1200" b="0">
                <a:latin typeface="Arial" charset="0"/>
              </a:defRPr>
            </a:lvl1pPr>
          </a:lstStyle>
          <a:p>
            <a:pPr>
              <a:defRPr/>
            </a:pPr>
            <a:endParaRPr lang="en-US" altLang="zh-CN"/>
          </a:p>
        </p:txBody>
      </p:sp>
      <p:sp>
        <p:nvSpPr>
          <p:cNvPr id="173059" name="Rectangle 3"/>
          <p:cNvSpPr>
            <a:spLocks noGrp="1" noChangeArrowheads="1"/>
          </p:cNvSpPr>
          <p:nvPr>
            <p:ph type="dt" idx="1"/>
          </p:nvPr>
        </p:nvSpPr>
        <p:spPr bwMode="auto">
          <a:xfrm>
            <a:off x="3871125" y="0"/>
            <a:ext cx="2961481" cy="498951"/>
          </a:xfrm>
          <a:prstGeom prst="rect">
            <a:avLst/>
          </a:prstGeom>
          <a:noFill/>
          <a:ln w="9525">
            <a:noFill/>
            <a:miter lim="800000"/>
          </a:ln>
          <a:effectLst/>
        </p:spPr>
        <p:txBody>
          <a:bodyPr vert="horz" wrap="square" lIns="91440" tIns="45720" rIns="91440" bIns="45720" numCol="1" anchor="t" anchorCtr="0" compatLnSpc="1"/>
          <a:lstStyle>
            <a:lvl1pPr algn="r">
              <a:defRPr sz="1200" b="0">
                <a:latin typeface="Arial" charset="0"/>
              </a:defRPr>
            </a:lvl1pPr>
          </a:lstStyle>
          <a:p>
            <a:pPr>
              <a:defRPr/>
            </a:pPr>
            <a:endParaRPr lang="en-US" altLang="zh-CN"/>
          </a:p>
        </p:txBody>
      </p:sp>
      <p:sp>
        <p:nvSpPr>
          <p:cNvPr id="139268" name="Rectangle 4"/>
          <p:cNvSpPr>
            <a:spLocks noGrp="1" noRot="1" noChangeAspect="1" noChangeArrowheads="1" noTextEdit="1"/>
          </p:cNvSpPr>
          <p:nvPr>
            <p:ph type="sldImg" idx="2"/>
          </p:nvPr>
        </p:nvSpPr>
        <p:spPr bwMode="auto">
          <a:xfrm>
            <a:off x="922338" y="747713"/>
            <a:ext cx="4991100" cy="3743325"/>
          </a:xfrm>
          <a:prstGeom prst="rect">
            <a:avLst/>
          </a:prstGeom>
          <a:noFill/>
          <a:ln w="9525">
            <a:solidFill>
              <a:srgbClr val="000000"/>
            </a:solidFill>
            <a:miter lim="800000"/>
          </a:ln>
        </p:spPr>
      </p:sp>
      <p:sp>
        <p:nvSpPr>
          <p:cNvPr id="173061" name="Rectangle 5"/>
          <p:cNvSpPr>
            <a:spLocks noGrp="1" noChangeArrowheads="1"/>
          </p:cNvSpPr>
          <p:nvPr>
            <p:ph type="body" sz="quarter" idx="3"/>
          </p:nvPr>
        </p:nvSpPr>
        <p:spPr bwMode="auto">
          <a:xfrm>
            <a:off x="683419" y="4740037"/>
            <a:ext cx="5467350" cy="4490561"/>
          </a:xfrm>
          <a:prstGeom prst="rect">
            <a:avLst/>
          </a:prstGeom>
          <a:noFill/>
          <a:ln w="9525">
            <a:noFill/>
            <a:miter lim="800000"/>
          </a:ln>
          <a:effectLst/>
        </p:spPr>
        <p:txBody>
          <a:bodyPr vert="horz" wrap="square" lIns="91440" tIns="45720" rIns="91440" bIns="45720" numCol="1" anchor="t"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173062" name="Rectangle 6"/>
          <p:cNvSpPr>
            <a:spLocks noGrp="1" noChangeArrowheads="1"/>
          </p:cNvSpPr>
          <p:nvPr>
            <p:ph type="ftr" sz="quarter" idx="4"/>
          </p:nvPr>
        </p:nvSpPr>
        <p:spPr bwMode="auto">
          <a:xfrm>
            <a:off x="0" y="9478342"/>
            <a:ext cx="2961481" cy="498951"/>
          </a:xfrm>
          <a:prstGeom prst="rect">
            <a:avLst/>
          </a:prstGeom>
          <a:noFill/>
          <a:ln w="9525">
            <a:noFill/>
            <a:miter lim="800000"/>
          </a:ln>
          <a:effectLst/>
        </p:spPr>
        <p:txBody>
          <a:bodyPr vert="horz" wrap="square" lIns="91440" tIns="45720" rIns="91440" bIns="45720" numCol="1" anchor="b" anchorCtr="0" compatLnSpc="1"/>
          <a:lstStyle>
            <a:lvl1pPr>
              <a:defRPr sz="1200" b="0">
                <a:latin typeface="Arial" charset="0"/>
              </a:defRPr>
            </a:lvl1pPr>
          </a:lstStyle>
          <a:p>
            <a:pPr>
              <a:defRPr/>
            </a:pPr>
            <a:endParaRPr lang="en-US" altLang="zh-CN"/>
          </a:p>
        </p:txBody>
      </p:sp>
      <p:sp>
        <p:nvSpPr>
          <p:cNvPr id="173063" name="Rectangle 7"/>
          <p:cNvSpPr>
            <a:spLocks noGrp="1" noChangeArrowheads="1"/>
          </p:cNvSpPr>
          <p:nvPr>
            <p:ph type="sldNum" sz="quarter" idx="5"/>
          </p:nvPr>
        </p:nvSpPr>
        <p:spPr bwMode="auto">
          <a:xfrm>
            <a:off x="3871125" y="9478342"/>
            <a:ext cx="2961481" cy="498951"/>
          </a:xfrm>
          <a:prstGeom prst="rect">
            <a:avLst/>
          </a:prstGeom>
          <a:noFill/>
          <a:ln w="9525">
            <a:noFill/>
            <a:miter lim="800000"/>
          </a:ln>
          <a:effectLst/>
        </p:spPr>
        <p:txBody>
          <a:bodyPr vert="horz" wrap="square" lIns="91440" tIns="45720" rIns="91440" bIns="45720" numCol="1" anchor="b" anchorCtr="0" compatLnSpc="1"/>
          <a:lstStyle>
            <a:lvl1pPr algn="r">
              <a:defRPr sz="1200" b="0">
                <a:latin typeface="Arial" charset="0"/>
              </a:defRPr>
            </a:lvl1pPr>
          </a:lstStyle>
          <a:p>
            <a:pPr>
              <a:defRPr/>
            </a:pPr>
            <a:fld id="{802DE05A-CA9C-4994-99E2-BD29DB949CDF}"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802DE05A-CA9C-4994-99E2-BD29DB949CDF}" type="slidenum">
              <a:rPr lang="en-US" altLang="zh-CN"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睡眠监测的目的：确定阻塞性呼吸暂停发生的平率，以判断严重程度。左图就是典型的一个呼吸暂停（口鼻气流消失，胸腹部运动存在）</a:t>
            </a:r>
            <a:endParaRPr lang="zh-CN" altLang="en-US" dirty="0"/>
          </a:p>
        </p:txBody>
      </p:sp>
      <p:sp>
        <p:nvSpPr>
          <p:cNvPr id="4" name="灯片编号占位符 3"/>
          <p:cNvSpPr>
            <a:spLocks noGrp="1"/>
          </p:cNvSpPr>
          <p:nvPr>
            <p:ph type="sldNum" sz="quarter" idx="10"/>
          </p:nvPr>
        </p:nvSpPr>
        <p:spPr/>
        <p:txBody>
          <a:bodyPr/>
          <a:lstStyle/>
          <a:p>
            <a:pPr>
              <a:defRPr/>
            </a:pPr>
            <a:fld id="{802DE05A-CA9C-4994-99E2-BD29DB949CDF}" type="slidenum">
              <a:rPr lang="en-US" altLang="zh-CN"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华西医院通过</a:t>
            </a:r>
            <a:r>
              <a:rPr lang="en-US" altLang="zh-CN" dirty="0" smtClean="0"/>
              <a:t>350</a:t>
            </a:r>
            <a:r>
              <a:rPr lang="zh-CN" altLang="en-US" dirty="0" smtClean="0"/>
              <a:t>例病人分析，排名第一的就诊原因是妻子观察到的呼吸暂停，第二位是单纯鼾声大，第三位才是自己感觉到的睡眠中憋气！所以这个病宣传教育的重点对象是中年妇女！多数来就诊的，是妻子对丈夫健康较为关注的！这是中国病人的特点之一。不像在美国，更多的是家庭医生筛查出来的。</a:t>
            </a:r>
            <a:endParaRPr lang="zh-CN" altLang="en-US" dirty="0"/>
          </a:p>
        </p:txBody>
      </p:sp>
      <p:sp>
        <p:nvSpPr>
          <p:cNvPr id="4" name="灯片编号占位符 3"/>
          <p:cNvSpPr>
            <a:spLocks noGrp="1"/>
          </p:cNvSpPr>
          <p:nvPr>
            <p:ph type="sldNum" sz="quarter" idx="10"/>
          </p:nvPr>
        </p:nvSpPr>
        <p:spPr/>
        <p:txBody>
          <a:bodyPr/>
          <a:lstStyle/>
          <a:p>
            <a:pPr>
              <a:defRPr/>
            </a:pPr>
            <a:fld id="{802DE05A-CA9C-4994-99E2-BD29DB949CDF}" type="slidenum">
              <a:rPr lang="en-US" altLang="zh-CN"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华西医院对</a:t>
            </a:r>
            <a:r>
              <a:rPr lang="en-US" altLang="zh-CN" dirty="0" smtClean="0"/>
              <a:t>20</a:t>
            </a:r>
            <a:r>
              <a:rPr lang="zh-CN" altLang="en-US" dirty="0" smtClean="0"/>
              <a:t>多篇国外论文的比较分析发现，东亚人（中国，日本，新加坡和韩国等（图中红色的）较白人和黑人就诊年龄明显偏轻（左图），诊断出来的严重程度高（右图）。推测主要同以中国人为代表的东亚人，五官特征有关（下颌不突出），气道前后径短有关。</a:t>
            </a:r>
            <a:endParaRPr lang="zh-CN" altLang="en-US" dirty="0"/>
          </a:p>
        </p:txBody>
      </p:sp>
      <p:sp>
        <p:nvSpPr>
          <p:cNvPr id="4" name="灯片编号占位符 3"/>
          <p:cNvSpPr>
            <a:spLocks noGrp="1"/>
          </p:cNvSpPr>
          <p:nvPr>
            <p:ph type="sldNum" sz="quarter" idx="10"/>
          </p:nvPr>
        </p:nvSpPr>
        <p:spPr/>
        <p:txBody>
          <a:bodyPr/>
          <a:lstStyle/>
          <a:p>
            <a:pPr>
              <a:defRPr/>
            </a:pPr>
            <a:fld id="{802DE05A-CA9C-4994-99E2-BD29DB949CDF}" type="slidenum">
              <a:rPr lang="en-US" altLang="zh-CN" smtClean="0"/>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华西医院最近发现了一例世界上最长的呼吸暂停，长达</a:t>
            </a:r>
            <a:r>
              <a:rPr lang="en-US" altLang="zh-CN" dirty="0" smtClean="0"/>
              <a:t>6.3</a:t>
            </a:r>
            <a:r>
              <a:rPr lang="zh-CN" altLang="en-US" dirty="0" smtClean="0"/>
              <a:t>分钟的窒息，论文正在写作当中。</a:t>
            </a:r>
            <a:endParaRPr lang="zh-CN" altLang="en-US" dirty="0"/>
          </a:p>
        </p:txBody>
      </p:sp>
      <p:sp>
        <p:nvSpPr>
          <p:cNvPr id="4" name="灯片编号占位符 3"/>
          <p:cNvSpPr>
            <a:spLocks noGrp="1"/>
          </p:cNvSpPr>
          <p:nvPr>
            <p:ph type="sldNum" sz="quarter" idx="10"/>
          </p:nvPr>
        </p:nvSpPr>
        <p:spPr/>
        <p:txBody>
          <a:bodyPr/>
          <a:lstStyle/>
          <a:p>
            <a:pPr>
              <a:defRPr/>
            </a:pPr>
            <a:fld id="{802DE05A-CA9C-4994-99E2-BD29DB949CDF}" type="slidenum">
              <a:rPr lang="en-US" altLang="zh-CN"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1" y="2505075"/>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0815" algn="l" defTabSz="685800" rtl="0" eaLnBrk="1" latinLnBrk="0" hangingPunct="1">
        <a:lnSpc>
          <a:spcPct val="90000"/>
        </a:lnSpc>
        <a:spcBef>
          <a:spcPts val="750"/>
        </a:spcBef>
        <a:buFont typeface="Arial" pitchFamily="34" charset="0"/>
        <a:buChar char="•"/>
        <a:defRPr sz="2100" kern="1200">
          <a:solidFill>
            <a:schemeClr val="tx1"/>
          </a:solidFill>
          <a:latin typeface="+mn-lt"/>
          <a:ea typeface="+mn-ea"/>
          <a:cs typeface="+mn-cs"/>
        </a:defRPr>
      </a:lvl1pPr>
      <a:lvl2pPr marL="514350" indent="-170815" algn="l" defTabSz="685800" rtl="0" eaLnBrk="1" latinLnBrk="0" hangingPunct="1">
        <a:lnSpc>
          <a:spcPct val="90000"/>
        </a:lnSpc>
        <a:spcBef>
          <a:spcPts val="375"/>
        </a:spcBef>
        <a:buFont typeface="Arial" pitchFamily="34" charset="0"/>
        <a:buChar char="•"/>
        <a:defRPr sz="1800" kern="1200">
          <a:solidFill>
            <a:schemeClr val="tx1"/>
          </a:solidFill>
          <a:latin typeface="+mn-lt"/>
          <a:ea typeface="+mn-ea"/>
          <a:cs typeface="+mn-cs"/>
        </a:defRPr>
      </a:lvl2pPr>
      <a:lvl3pPr marL="857250" indent="-170815" algn="l" defTabSz="685800" rtl="0" eaLnBrk="1" latinLnBrk="0" hangingPunct="1">
        <a:lnSpc>
          <a:spcPct val="90000"/>
        </a:lnSpc>
        <a:spcBef>
          <a:spcPts val="375"/>
        </a:spcBef>
        <a:buFont typeface="Arial" pitchFamily="34" charset="0"/>
        <a:buChar char="•"/>
        <a:defRPr sz="1500" kern="1200">
          <a:solidFill>
            <a:schemeClr val="tx1"/>
          </a:solidFill>
          <a:latin typeface="+mn-lt"/>
          <a:ea typeface="+mn-ea"/>
          <a:cs typeface="+mn-cs"/>
        </a:defRPr>
      </a:lvl3pPr>
      <a:lvl4pPr marL="1200150" indent="-170815"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4pPr>
      <a:lvl5pPr marL="1543050" indent="-170815"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5pPr>
      <a:lvl6pPr marL="1885950" indent="-170815"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0815"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0815"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0815"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hart" Target="../charts/chart2.xml"/><Relationship Id="rId1" Type="http://schemas.openxmlformats.org/officeDocument/2006/relationships/chart" Target="../charts/chart1.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7.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9.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0.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41.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3.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5.jpeg"/><Relationship Id="rId1" Type="http://schemas.openxmlformats.org/officeDocument/2006/relationships/image" Target="../media/image44.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28625" y="428604"/>
            <a:ext cx="8280400" cy="5661046"/>
          </a:xfrm>
        </p:spPr>
        <p:txBody>
          <a:bodyPr/>
          <a:lstStyle/>
          <a:p>
            <a:pPr eaLnBrk="1" hangingPunct="1">
              <a:defRPr/>
            </a:pPr>
            <a:br>
              <a:rPr lang="en-US" altLang="zh-CN" sz="4000" dirty="0" smtClean="0"/>
            </a:br>
            <a:r>
              <a:rPr lang="zh-CN" altLang="en-US" sz="4000" dirty="0" smtClean="0"/>
              <a:t>睡眠与睡眠呼吸障碍的实验室诊断</a:t>
            </a:r>
            <a:br>
              <a:rPr lang="en-US" altLang="zh-CN" sz="4000" dirty="0" smtClean="0"/>
            </a:br>
            <a:br>
              <a:rPr lang="en-US" altLang="zh-CN" sz="4400" dirty="0" smtClean="0"/>
            </a:br>
            <a:br>
              <a:rPr lang="en-US" altLang="zh-CN" sz="4400" dirty="0" smtClean="0"/>
            </a:br>
            <a:r>
              <a:rPr lang="zh-CN" altLang="en-US" sz="4000" dirty="0" smtClean="0"/>
              <a:t>唐向东</a:t>
            </a:r>
            <a:br>
              <a:rPr lang="en-US" altLang="zh-CN" sz="4000" dirty="0" smtClean="0"/>
            </a:br>
            <a:br>
              <a:rPr lang="en-US" altLang="zh-CN" sz="4000" dirty="0" smtClean="0"/>
            </a:br>
            <a:r>
              <a:rPr lang="zh-CN" altLang="en-US" sz="4000" dirty="0" smtClean="0"/>
              <a:t>四川大学华西医院</a:t>
            </a:r>
            <a:br>
              <a:rPr lang="zh-CN" altLang="en-US" sz="3600" dirty="0" smtClean="0"/>
            </a:br>
            <a:endParaRPr lang="zh-CN" altLang="en-US" sz="3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1" cstate="print"/>
          <a:srcRect/>
          <a:stretch>
            <a:fillRect/>
          </a:stretch>
        </p:blipFill>
        <p:spPr bwMode="auto">
          <a:xfrm>
            <a:off x="285721" y="571480"/>
            <a:ext cx="8215370" cy="5572164"/>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endParaRPr lang="zh-CN" altLang="en-US"/>
          </a:p>
        </p:txBody>
      </p:sp>
      <p:pic>
        <p:nvPicPr>
          <p:cNvPr id="14337" name="Picture 1"/>
          <p:cNvPicPr>
            <a:picLocks noChangeAspect="1" noChangeArrowheads="1"/>
          </p:cNvPicPr>
          <p:nvPr/>
        </p:nvPicPr>
        <p:blipFill>
          <a:blip r:embed="rId1" cstate="print"/>
          <a:srcRect/>
          <a:stretch>
            <a:fillRect/>
          </a:stretch>
        </p:blipFill>
        <p:spPr bwMode="auto">
          <a:xfrm>
            <a:off x="214282" y="571480"/>
            <a:ext cx="8643998" cy="5643602"/>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Grp="1" noChangeAspect="1" noChangeArrowheads="1"/>
          </p:cNvPicPr>
          <p:nvPr>
            <p:ph idx="1"/>
          </p:nvPr>
        </p:nvPicPr>
        <p:blipFill>
          <a:blip r:embed="rId1" cstate="print"/>
          <a:srcRect/>
          <a:stretch>
            <a:fillRect/>
          </a:stretch>
        </p:blipFill>
        <p:spPr bwMode="auto">
          <a:xfrm>
            <a:off x="357158" y="1000108"/>
            <a:ext cx="8479461" cy="4857784"/>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Grp="1" noChangeAspect="1" noChangeArrowheads="1"/>
          </p:cNvPicPr>
          <p:nvPr>
            <p:ph idx="1"/>
          </p:nvPr>
        </p:nvPicPr>
        <p:blipFill>
          <a:blip r:embed="rId1" cstate="print"/>
          <a:srcRect/>
          <a:stretch>
            <a:fillRect/>
          </a:stretch>
        </p:blipFill>
        <p:spPr bwMode="auto">
          <a:xfrm>
            <a:off x="1928794" y="1714488"/>
            <a:ext cx="5643602" cy="4726230"/>
          </a:xfrm>
          <a:prstGeom prst="rect">
            <a:avLst/>
          </a:prstGeom>
          <a:noFill/>
          <a:ln w="9525">
            <a:noFill/>
            <a:miter lim="800000"/>
            <a:headEnd/>
            <a:tailEnd/>
          </a:ln>
          <a:effectLst/>
        </p:spPr>
      </p:pic>
      <p:sp>
        <p:nvSpPr>
          <p:cNvPr id="3" name="标题 1"/>
          <p:cNvSpPr>
            <a:spLocks noGrp="1"/>
          </p:cNvSpPr>
          <p:nvPr>
            <p:ph type="title"/>
          </p:nvPr>
        </p:nvSpPr>
        <p:spPr>
          <a:xfrm>
            <a:off x="500034" y="214290"/>
            <a:ext cx="8501122" cy="1357322"/>
          </a:xfrm>
        </p:spPr>
        <p:txBody>
          <a:bodyPr/>
          <a:lstStyle/>
          <a:p>
            <a:pPr algn="l"/>
            <a:r>
              <a:rPr lang="zh-CN" altLang="en-US" sz="3200" dirty="0" smtClean="0"/>
              <a:t>患者本人和配偶（多半为妻子），对嗜睡的判断有很大差异。</a:t>
            </a:r>
            <a:endParaRPr lang="zh-CN" alt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p:nvPr/>
        </p:nvSpPr>
        <p:spPr bwMode="auto">
          <a:xfrm>
            <a:off x="428596" y="214290"/>
            <a:ext cx="8229600" cy="1214446"/>
          </a:xfrm>
          <a:prstGeom prst="rect">
            <a:avLst/>
          </a:prstGeom>
          <a:noFill/>
          <a:ln w="9525">
            <a:noFill/>
            <a:miter lim="800000"/>
          </a:ln>
          <a:effectLst/>
        </p:spPr>
        <p:txBody>
          <a:bodyPr vert="horz" wrap="square" lIns="91440" tIns="45720" rIns="91440" bIns="45720" numCol="1" anchor="t" anchorCtr="0" compatLnSpc="1"/>
          <a:lstStyle/>
          <a:p>
            <a:pPr marL="342900" lvl="0" indent="-342900" eaLnBrk="0" hangingPunct="0">
              <a:spcBef>
                <a:spcPct val="20000"/>
              </a:spcBef>
              <a:buClr>
                <a:schemeClr val="hlink"/>
              </a:buClr>
              <a:buSzPct val="70000"/>
              <a:defRPr/>
            </a:pPr>
            <a:r>
              <a:rPr lang="zh-CN" altLang="en-US" sz="3600" dirty="0" smtClean="0"/>
              <a:t>华西医院最近发现了一例世界上最长的呼吸暂停</a:t>
            </a:r>
            <a:r>
              <a:rPr lang="en-US" altLang="zh-CN" sz="3600" dirty="0" smtClean="0"/>
              <a:t>:</a:t>
            </a:r>
            <a:r>
              <a:rPr lang="zh-CN" altLang="en-US" sz="3600" dirty="0" smtClean="0"/>
              <a:t>  窒息长达</a:t>
            </a:r>
            <a:r>
              <a:rPr lang="en-US" altLang="zh-CN" sz="3600" dirty="0" smtClean="0"/>
              <a:t>6.3</a:t>
            </a:r>
            <a:r>
              <a:rPr lang="zh-CN" altLang="en-US" sz="3600" dirty="0" smtClean="0"/>
              <a:t>分钟</a:t>
            </a:r>
            <a:endParaRPr kumimoji="0" lang="zh-CN" altLang="en-US" sz="36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pic>
        <p:nvPicPr>
          <p:cNvPr id="5" name="内容占位符 4"/>
          <p:cNvPicPr>
            <a:picLocks noGrp="1"/>
          </p:cNvPicPr>
          <p:nvPr>
            <p:ph idx="1"/>
          </p:nvPr>
        </p:nvPicPr>
        <p:blipFill>
          <a:blip r:embed="rId1" cstate="print">
            <a:extLst>
              <a:ext uri="{28A0092B-C50C-407E-A947-70E740481C1C}">
                <a14:useLocalDpi xmlns:a14="http://schemas.microsoft.com/office/drawing/2010/main" val="0"/>
              </a:ext>
            </a:extLst>
          </a:blip>
          <a:srcRect/>
          <a:stretch>
            <a:fillRect/>
          </a:stretch>
        </p:blipFill>
        <p:spPr bwMode="auto">
          <a:xfrm>
            <a:off x="785786" y="1500174"/>
            <a:ext cx="7643866" cy="507209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58204" cy="1368412"/>
          </a:xfrm>
        </p:spPr>
        <p:txBody>
          <a:bodyPr/>
          <a:lstStyle/>
          <a:p>
            <a:pPr algn="l"/>
            <a:r>
              <a:rPr lang="zh-CN" altLang="en-US" sz="3200" dirty="0" smtClean="0"/>
              <a:t>同时发现，高原藏族人到成都后呼吸暂停明显较成都人长</a:t>
            </a:r>
            <a:endParaRPr lang="zh-CN" altLang="en-US" sz="3200" dirty="0"/>
          </a:p>
        </p:txBody>
      </p:sp>
      <p:pic>
        <p:nvPicPr>
          <p:cNvPr id="4" name="内容占位符 3"/>
          <p:cNvPicPr>
            <a:picLocks noGrp="1"/>
          </p:cNvPicPr>
          <p:nvPr>
            <p:ph idx="1"/>
          </p:nvPr>
        </p:nvPicPr>
        <p:blipFill>
          <a:blip r:embed="rId1" cstate="print"/>
          <a:srcRect/>
          <a:stretch>
            <a:fillRect/>
          </a:stretch>
        </p:blipFill>
        <p:spPr bwMode="auto">
          <a:xfrm>
            <a:off x="714348" y="2071678"/>
            <a:ext cx="7715304" cy="385765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有些患者可以表现为失眠</a:t>
            </a:r>
            <a:endParaRPr lang="zh-CN" altLang="en-US" dirty="0"/>
          </a:p>
        </p:txBody>
      </p:sp>
      <p:sp>
        <p:nvSpPr>
          <p:cNvPr id="3" name="内容占位符 2"/>
          <p:cNvSpPr>
            <a:spLocks noGrp="1"/>
          </p:cNvSpPr>
          <p:nvPr>
            <p:ph idx="1"/>
          </p:nvPr>
        </p:nvSpPr>
        <p:spPr>
          <a:xfrm>
            <a:off x="457200" y="1600200"/>
            <a:ext cx="8186766" cy="4686320"/>
          </a:xfrm>
        </p:spPr>
        <p:txBody>
          <a:bodyPr/>
          <a:lstStyle/>
          <a:p>
            <a:r>
              <a:rPr lang="zh-CN" altLang="en-US" sz="2400" b="1" dirty="0" smtClean="0"/>
              <a:t>华西医院睡眠医学中心成功诊治的病例被国际医学杂志作为珍贵案例刊登</a:t>
            </a:r>
            <a:endParaRPr lang="zh-CN" altLang="en-US" sz="2400" b="1" dirty="0" smtClean="0"/>
          </a:p>
          <a:p>
            <a:endParaRPr lang="en-US" altLang="zh-CN" sz="2000" dirty="0" smtClean="0"/>
          </a:p>
          <a:p>
            <a:r>
              <a:rPr lang="en-US" altLang="zh-CN" sz="2000" dirty="0" smtClean="0"/>
              <a:t>2012</a:t>
            </a:r>
            <a:r>
              <a:rPr lang="zh-CN" altLang="en-US" sz="2000" dirty="0" smtClean="0"/>
              <a:t>年春天，睡眠中心诊治了一例重度睡眠呼吸障碍所致的慢性失眠病人。该病人长期被顽固性失眠所困扰，在成都各大医院神经、精神科反复就诊，并</a:t>
            </a:r>
            <a:r>
              <a:rPr lang="en-US" altLang="zh-CN" sz="2000" dirty="0" smtClean="0"/>
              <a:t>2</a:t>
            </a:r>
            <a:r>
              <a:rPr lang="zh-CN" altLang="en-US" sz="2000" dirty="0" smtClean="0"/>
              <a:t>次住院治疗，服用过多种抗抑郁药物，均无明显效果。过去</a:t>
            </a:r>
            <a:r>
              <a:rPr lang="en-US" altLang="zh-CN" sz="2000" dirty="0" smtClean="0"/>
              <a:t>10</a:t>
            </a:r>
            <a:r>
              <a:rPr lang="zh-CN" altLang="en-US" sz="2000" dirty="0" smtClean="0"/>
              <a:t>年，长期依靠每晚服用多达</a:t>
            </a:r>
            <a:r>
              <a:rPr lang="en-US" altLang="zh-CN" sz="2000" dirty="0" smtClean="0"/>
              <a:t>3-5</a:t>
            </a:r>
            <a:r>
              <a:rPr lang="zh-CN" altLang="en-US" sz="2000" dirty="0" smtClean="0"/>
              <a:t>片的阿普唑仑才能入睡。去年初，在我院睡眠医学中心得到正确诊断并积极进行夜间正压通气治疗，一周内就基本摆脱了长期服用安眠药的困扰。病人自觉晚上睡眠质量和白天精神状态好像回到了</a:t>
            </a:r>
            <a:r>
              <a:rPr lang="en-US" altLang="zh-CN" sz="2000" dirty="0" smtClean="0"/>
              <a:t>20</a:t>
            </a:r>
            <a:r>
              <a:rPr lang="zh-CN" altLang="en-US" sz="2000" dirty="0" smtClean="0"/>
              <a:t>年前。去年这一成功案例被我院宣传统战部加以采写，并在全国多个主流媒体上报道。随后，睡眠医学中心经过</a:t>
            </a:r>
            <a:r>
              <a:rPr lang="en-US" altLang="zh-CN" sz="2000" dirty="0" smtClean="0"/>
              <a:t>9</a:t>
            </a:r>
            <a:r>
              <a:rPr lang="zh-CN" altLang="en-US" sz="2000" dirty="0" smtClean="0"/>
              <a:t>个月的跟踪随访，该病人的失眠症不仅没有反复，长期的正压通气治疗还使病人的血压也趋于正常。在治疗数月后，完全停用了服用</a:t>
            </a:r>
            <a:r>
              <a:rPr lang="en-US" altLang="zh-CN" sz="2000" dirty="0" smtClean="0"/>
              <a:t>6</a:t>
            </a:r>
            <a:r>
              <a:rPr lang="zh-CN" altLang="en-US" sz="2000" dirty="0" smtClean="0"/>
              <a:t>年多的抗高血压药。</a:t>
            </a:r>
            <a:endParaRPr lang="zh-CN" alt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Grp="1" noChangeAspect="1" noChangeArrowheads="1"/>
          </p:cNvPicPr>
          <p:nvPr>
            <p:ph idx="1"/>
          </p:nvPr>
        </p:nvPicPr>
        <p:blipFill>
          <a:blip r:embed="rId1" cstate="print"/>
          <a:srcRect/>
          <a:stretch>
            <a:fillRect/>
          </a:stretch>
        </p:blipFill>
        <p:spPr bwMode="auto">
          <a:xfrm>
            <a:off x="107148" y="928671"/>
            <a:ext cx="8812666" cy="4929222"/>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Grp="1" noChangeAspect="1" noChangeArrowheads="1"/>
          </p:cNvPicPr>
          <p:nvPr>
            <p:ph idx="1"/>
          </p:nvPr>
        </p:nvPicPr>
        <p:blipFill>
          <a:blip r:embed="rId1" cstate="print"/>
          <a:srcRect/>
          <a:stretch>
            <a:fillRect/>
          </a:stretch>
        </p:blipFill>
        <p:spPr bwMode="auto">
          <a:xfrm>
            <a:off x="428596" y="129444"/>
            <a:ext cx="8501122" cy="6549343"/>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203200"/>
            <a:ext cx="8215370" cy="1797040"/>
          </a:xfrm>
        </p:spPr>
        <p:txBody>
          <a:bodyPr/>
          <a:lstStyle/>
          <a:p>
            <a:pPr algn="l"/>
            <a:r>
              <a:rPr lang="zh-CN" altLang="en-US" sz="3200" dirty="0" smtClean="0"/>
              <a:t>华西医院通过对</a:t>
            </a:r>
            <a:r>
              <a:rPr lang="en-US" altLang="zh-CN" sz="3200" dirty="0" smtClean="0"/>
              <a:t>800</a:t>
            </a:r>
            <a:r>
              <a:rPr lang="zh-CN" altLang="en-US" sz="3200" dirty="0" smtClean="0"/>
              <a:t>多例慢性失眠的研究显示失眠中合并重度</a:t>
            </a:r>
            <a:r>
              <a:rPr lang="en-US" altLang="zh-CN" sz="3200" dirty="0" smtClean="0"/>
              <a:t>OSA</a:t>
            </a:r>
            <a:r>
              <a:rPr lang="zh-CN" altLang="en-US" sz="3200" dirty="0" smtClean="0"/>
              <a:t>比例高达</a:t>
            </a:r>
            <a:r>
              <a:rPr lang="en-US" altLang="zh-CN" sz="3200" dirty="0" smtClean="0"/>
              <a:t>15%</a:t>
            </a:r>
            <a:r>
              <a:rPr lang="zh-CN" altLang="en-US" sz="3200" dirty="0" smtClean="0"/>
              <a:t>，这部分人服用助眠药可能加重</a:t>
            </a:r>
            <a:r>
              <a:rPr lang="en-US" altLang="zh-CN" sz="3200" dirty="0" smtClean="0"/>
              <a:t>OSA</a:t>
            </a:r>
            <a:r>
              <a:rPr lang="zh-CN" altLang="en-US" sz="3200" dirty="0" smtClean="0"/>
              <a:t>，增加高血压和其他致死性疾病的风险</a:t>
            </a:r>
            <a:endParaRPr lang="zh-CN" altLang="en-US" sz="3200" dirty="0"/>
          </a:p>
        </p:txBody>
      </p:sp>
      <p:pic>
        <p:nvPicPr>
          <p:cNvPr id="30722" name="Picture 2"/>
          <p:cNvPicPr>
            <a:picLocks noGrp="1" noChangeAspect="1" noChangeArrowheads="1"/>
          </p:cNvPicPr>
          <p:nvPr>
            <p:ph idx="1"/>
          </p:nvPr>
        </p:nvPicPr>
        <p:blipFill>
          <a:blip r:embed="rId1" cstate="print"/>
          <a:srcRect/>
          <a:stretch>
            <a:fillRect/>
          </a:stretch>
        </p:blipFill>
        <p:spPr bwMode="auto">
          <a:xfrm>
            <a:off x="571472" y="2071678"/>
            <a:ext cx="8069556" cy="4583463"/>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smtClean="0"/>
              <a:t>睡眠中心（即睡眠监测）目的与功能</a:t>
            </a:r>
            <a:endParaRPr lang="zh-CN" altLang="en-US" sz="3200" dirty="0"/>
          </a:p>
        </p:txBody>
      </p:sp>
      <p:sp>
        <p:nvSpPr>
          <p:cNvPr id="3" name="内容占位符 2"/>
          <p:cNvSpPr>
            <a:spLocks noGrp="1"/>
          </p:cNvSpPr>
          <p:nvPr>
            <p:ph idx="1"/>
          </p:nvPr>
        </p:nvSpPr>
        <p:spPr>
          <a:xfrm>
            <a:off x="571472" y="1785927"/>
            <a:ext cx="8115328" cy="4000528"/>
          </a:xfrm>
        </p:spPr>
        <p:txBody>
          <a:bodyPr/>
          <a:lstStyle/>
          <a:p>
            <a:pPr>
              <a:buNone/>
            </a:pPr>
            <a:r>
              <a:rPr lang="en-US" altLang="zh-CN" dirty="0" smtClean="0"/>
              <a:t>1. </a:t>
            </a:r>
            <a:r>
              <a:rPr lang="zh-CN" altLang="en-US" dirty="0" smtClean="0"/>
              <a:t>睡眠呼吸障碍的诊断</a:t>
            </a:r>
            <a:endParaRPr lang="en-US" altLang="zh-CN" dirty="0" smtClean="0"/>
          </a:p>
          <a:p>
            <a:pPr>
              <a:buNone/>
            </a:pPr>
            <a:r>
              <a:rPr lang="en-US" altLang="zh-CN" dirty="0" smtClean="0"/>
              <a:t>2. </a:t>
            </a:r>
            <a:r>
              <a:rPr lang="zh-CN" altLang="en-US" dirty="0" smtClean="0"/>
              <a:t>睡眠中周期性肢体运动障碍的判断</a:t>
            </a:r>
            <a:endParaRPr lang="en-US" altLang="zh-CN" dirty="0" smtClean="0"/>
          </a:p>
          <a:p>
            <a:pPr>
              <a:buNone/>
            </a:pPr>
            <a:r>
              <a:rPr lang="en-US" altLang="zh-CN" dirty="0" smtClean="0"/>
              <a:t>3. </a:t>
            </a:r>
            <a:r>
              <a:rPr lang="zh-CN" altLang="en-US" dirty="0" smtClean="0"/>
              <a:t>失眠症病人客观睡眠数量与质量的判断</a:t>
            </a:r>
            <a:endParaRPr lang="en-US" altLang="zh-CN" dirty="0" smtClean="0"/>
          </a:p>
          <a:p>
            <a:pPr>
              <a:buNone/>
            </a:pPr>
            <a:r>
              <a:rPr lang="en-US" altLang="zh-CN" dirty="0" smtClean="0"/>
              <a:t>4. </a:t>
            </a:r>
            <a:r>
              <a:rPr lang="zh-CN" altLang="en-US" dirty="0" smtClean="0"/>
              <a:t>多次睡眠潜伏期测量（</a:t>
            </a:r>
            <a:r>
              <a:rPr lang="en-US" altLang="zh-CN" dirty="0" smtClean="0"/>
              <a:t>MSLT</a:t>
            </a:r>
            <a:r>
              <a:rPr lang="zh-CN" altLang="en-US" dirty="0" smtClean="0"/>
              <a:t>）</a:t>
            </a:r>
            <a:endParaRPr lang="en-US" altLang="zh-CN" dirty="0" smtClean="0"/>
          </a:p>
          <a:p>
            <a:pPr>
              <a:buNone/>
            </a:pPr>
            <a:r>
              <a:rPr lang="en-US" altLang="zh-CN" dirty="0" smtClean="0"/>
              <a:t>5. </a:t>
            </a:r>
            <a:r>
              <a:rPr lang="zh-CN" altLang="en-US" dirty="0" smtClean="0"/>
              <a:t>快眼动睡眠行为异常的诊断</a:t>
            </a:r>
            <a:endParaRPr lang="en-US" altLang="zh-CN" dirty="0" smtClean="0"/>
          </a:p>
          <a:p>
            <a:pPr>
              <a:buNone/>
            </a:pPr>
            <a:r>
              <a:rPr lang="en-US" altLang="zh-CN" dirty="0" smtClean="0"/>
              <a:t>6. </a:t>
            </a:r>
            <a:r>
              <a:rPr lang="zh-CN" altLang="en-US" dirty="0" smtClean="0"/>
              <a:t>睡眠分期与学习记忆等研究</a:t>
            </a:r>
            <a:endParaRPr lang="en-US" altLang="zh-CN" dirty="0" smtClean="0"/>
          </a:p>
          <a:p>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4282" y="142852"/>
            <a:ext cx="8929718" cy="2357454"/>
          </a:xfrm>
        </p:spPr>
        <p:txBody>
          <a:bodyPr/>
          <a:lstStyle/>
          <a:p>
            <a:pPr algn="l"/>
            <a:r>
              <a:rPr lang="zh-CN" altLang="en-US" sz="2800" dirty="0" smtClean="0"/>
              <a:t>慢性失眠合并重度</a:t>
            </a:r>
            <a:r>
              <a:rPr lang="en-US" altLang="zh-CN" sz="2800" dirty="0" smtClean="0"/>
              <a:t>OSA</a:t>
            </a:r>
            <a:r>
              <a:rPr lang="zh-CN" altLang="en-US" sz="2800" dirty="0" smtClean="0"/>
              <a:t>在中年男性（</a:t>
            </a:r>
            <a:r>
              <a:rPr lang="en-US" altLang="zh-CN" sz="2800" dirty="0" smtClean="0"/>
              <a:t>45-55</a:t>
            </a:r>
            <a:r>
              <a:rPr lang="zh-CN" altLang="en-US" sz="2800" dirty="0" smtClean="0"/>
              <a:t>岁）中最为突出（右图），高达</a:t>
            </a:r>
            <a:r>
              <a:rPr lang="en-US" altLang="zh-CN" sz="2800" dirty="0" smtClean="0"/>
              <a:t>15%</a:t>
            </a:r>
            <a:r>
              <a:rPr lang="zh-CN" altLang="en-US" sz="2800" dirty="0" smtClean="0"/>
              <a:t>；女性在</a:t>
            </a:r>
            <a:r>
              <a:rPr lang="en-US" altLang="zh-CN" sz="2800" dirty="0" smtClean="0"/>
              <a:t>55</a:t>
            </a:r>
            <a:r>
              <a:rPr lang="zh-CN" altLang="en-US" sz="2800" dirty="0" smtClean="0"/>
              <a:t>岁前非常少；</a:t>
            </a:r>
            <a:r>
              <a:rPr lang="en-US" altLang="zh-CN" sz="2800" dirty="0" smtClean="0"/>
              <a:t>55</a:t>
            </a:r>
            <a:r>
              <a:rPr lang="zh-CN" altLang="en-US" sz="2800" dirty="0" smtClean="0"/>
              <a:t>岁以后男女之间无差别（</a:t>
            </a:r>
            <a:r>
              <a:rPr lang="en-US" altLang="zh-CN" sz="2800" dirty="0" smtClean="0"/>
              <a:t>8%</a:t>
            </a:r>
            <a:r>
              <a:rPr lang="zh-CN" altLang="en-US" sz="2800" dirty="0" smtClean="0"/>
              <a:t>左右）。研究结果提示，根据年龄和性别特点，对助眠药物的使用要关注</a:t>
            </a:r>
            <a:r>
              <a:rPr lang="en-US" altLang="zh-CN" sz="2800" dirty="0" smtClean="0"/>
              <a:t>OSA</a:t>
            </a:r>
            <a:r>
              <a:rPr lang="zh-CN" altLang="en-US" sz="2800" dirty="0" smtClean="0"/>
              <a:t>。</a:t>
            </a:r>
            <a:endParaRPr lang="zh-CN" altLang="en-US" sz="2800" dirty="0"/>
          </a:p>
        </p:txBody>
      </p:sp>
      <p:pic>
        <p:nvPicPr>
          <p:cNvPr id="31746" name="Picture 2"/>
          <p:cNvPicPr>
            <a:picLocks noGrp="1" noChangeAspect="1" noChangeArrowheads="1"/>
          </p:cNvPicPr>
          <p:nvPr>
            <p:ph idx="1"/>
          </p:nvPr>
        </p:nvPicPr>
        <p:blipFill>
          <a:blip r:embed="rId1" cstate="print"/>
          <a:srcRect/>
          <a:stretch>
            <a:fillRect/>
          </a:stretch>
        </p:blipFill>
        <p:spPr bwMode="auto">
          <a:xfrm>
            <a:off x="249561" y="2643182"/>
            <a:ext cx="8680157" cy="3537395"/>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80"/>
            <a:ext cx="3614734" cy="4725998"/>
          </a:xfrm>
        </p:spPr>
        <p:txBody>
          <a:bodyPr/>
          <a:lstStyle/>
          <a:p>
            <a:pPr algn="l"/>
            <a:r>
              <a:rPr lang="zh-CN" altLang="en-US" sz="2800" dirty="0" smtClean="0"/>
              <a:t>结果还显示：</a:t>
            </a:r>
            <a:br>
              <a:rPr lang="en-US" altLang="zh-CN" sz="2800" dirty="0" smtClean="0"/>
            </a:br>
            <a:r>
              <a:rPr lang="zh-CN" altLang="en-US" sz="2800" dirty="0" smtClean="0"/>
              <a:t>结果还显示慢性失眠病人合并</a:t>
            </a:r>
            <a:r>
              <a:rPr lang="en-US" altLang="zh-CN" sz="2800" dirty="0" smtClean="0"/>
              <a:t>OSA</a:t>
            </a:r>
            <a:r>
              <a:rPr lang="zh-CN" altLang="en-US" sz="2800" dirty="0" smtClean="0"/>
              <a:t>，同性别、年龄、肥胖、嗜睡和高血压等都有显著意义相关</a:t>
            </a:r>
            <a:br>
              <a:rPr lang="en-US" altLang="zh-CN" sz="2800" dirty="0" smtClean="0"/>
            </a:br>
            <a:br>
              <a:rPr lang="en-US" altLang="zh-CN" sz="2800" dirty="0" smtClean="0"/>
            </a:br>
            <a:br>
              <a:rPr lang="en-US" altLang="zh-CN" sz="2800" dirty="0" smtClean="0"/>
            </a:br>
            <a:br>
              <a:rPr lang="en-US" altLang="zh-CN" sz="2800" dirty="0" smtClean="0"/>
            </a:br>
            <a:br>
              <a:rPr lang="en-US" altLang="zh-CN" sz="2800" dirty="0" smtClean="0"/>
            </a:br>
            <a:endParaRPr lang="zh-CN" altLang="en-US" sz="2800" dirty="0"/>
          </a:p>
        </p:txBody>
      </p:sp>
      <p:pic>
        <p:nvPicPr>
          <p:cNvPr id="32770" name="Picture 2"/>
          <p:cNvPicPr>
            <a:picLocks noGrp="1" noChangeAspect="1" noChangeArrowheads="1"/>
          </p:cNvPicPr>
          <p:nvPr>
            <p:ph idx="1"/>
          </p:nvPr>
        </p:nvPicPr>
        <p:blipFill>
          <a:blip r:embed="rId1" cstate="print"/>
          <a:srcRect/>
          <a:stretch>
            <a:fillRect/>
          </a:stretch>
        </p:blipFill>
        <p:spPr bwMode="auto">
          <a:xfrm>
            <a:off x="4214810" y="357166"/>
            <a:ext cx="4501900" cy="6143668"/>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642918"/>
            <a:ext cx="8715404" cy="5143536"/>
          </a:xfrm>
        </p:spPr>
        <p:txBody>
          <a:bodyPr/>
          <a:lstStyle/>
          <a:p>
            <a:pPr algn="l">
              <a:spcAft>
                <a:spcPts val="0"/>
              </a:spcAft>
              <a:defRPr/>
            </a:pPr>
            <a:r>
              <a:rPr lang="zh-CN" altLang="en-US" sz="3200" dirty="0" smtClean="0">
                <a:solidFill>
                  <a:schemeClr val="tx1"/>
                </a:solidFill>
              </a:rPr>
              <a:t>对失眠症病人需要常规询问</a:t>
            </a:r>
            <a:br>
              <a:rPr lang="en-US" altLang="zh-CN" sz="3200" dirty="0" smtClean="0">
                <a:solidFill>
                  <a:schemeClr val="tx1"/>
                </a:solidFill>
              </a:rPr>
            </a:br>
            <a:br>
              <a:rPr lang="en-US" altLang="zh-CN" sz="3200" dirty="0" smtClean="0">
                <a:solidFill>
                  <a:schemeClr val="tx1"/>
                </a:solidFill>
              </a:rPr>
            </a:br>
            <a:r>
              <a:rPr lang="zh-CN" altLang="en-US" sz="2800" dirty="0" smtClean="0">
                <a:solidFill>
                  <a:schemeClr val="tx1"/>
                </a:solidFill>
              </a:rPr>
              <a:t>是否</a:t>
            </a:r>
            <a:r>
              <a:rPr lang="en-US" altLang="zh-CN" sz="2800" dirty="0" smtClean="0">
                <a:solidFill>
                  <a:schemeClr val="tx1"/>
                </a:solidFill>
              </a:rPr>
              <a:t> </a:t>
            </a:r>
            <a:r>
              <a:rPr lang="zh-CN" altLang="en-US" sz="2800" dirty="0" smtClean="0">
                <a:solidFill>
                  <a:schemeClr val="tx1"/>
                </a:solidFill>
              </a:rPr>
              <a:t>打鼾？</a:t>
            </a:r>
            <a:br>
              <a:rPr lang="en-US" altLang="zh-CN" sz="2800" dirty="0" smtClean="0">
                <a:solidFill>
                  <a:schemeClr val="tx1"/>
                </a:solidFill>
              </a:rPr>
            </a:br>
            <a:br>
              <a:rPr lang="en-US" altLang="zh-CN" sz="2800" dirty="0" smtClean="0">
                <a:solidFill>
                  <a:schemeClr val="tx1"/>
                </a:solidFill>
              </a:rPr>
            </a:br>
            <a:r>
              <a:rPr lang="zh-CN" altLang="en-US" sz="2800" dirty="0" smtClean="0">
                <a:solidFill>
                  <a:schemeClr val="tx1"/>
                </a:solidFill>
              </a:rPr>
              <a:t>如果有，询问：</a:t>
            </a:r>
            <a:br>
              <a:rPr lang="en-US" altLang="zh-CN" sz="2800" dirty="0" smtClean="0">
                <a:solidFill>
                  <a:schemeClr val="tx1"/>
                </a:solidFill>
              </a:rPr>
            </a:br>
            <a:br>
              <a:rPr lang="en-US" altLang="zh-CN" sz="2800" dirty="0" smtClean="0">
                <a:solidFill>
                  <a:schemeClr val="tx1"/>
                </a:solidFill>
              </a:rPr>
            </a:br>
            <a:r>
              <a:rPr lang="zh-CN" altLang="en-US" sz="2800" dirty="0" smtClean="0">
                <a:solidFill>
                  <a:schemeClr val="tx1"/>
                </a:solidFill>
              </a:rPr>
              <a:t>是否有观察到的呼吸暂停？</a:t>
            </a:r>
            <a:br>
              <a:rPr lang="en-US" altLang="zh-CN" sz="2800" dirty="0" smtClean="0">
                <a:solidFill>
                  <a:schemeClr val="tx1"/>
                </a:solidFill>
              </a:rPr>
            </a:br>
            <a:r>
              <a:rPr lang="zh-CN" altLang="en-US" sz="2800" dirty="0" smtClean="0">
                <a:solidFill>
                  <a:schemeClr val="tx1"/>
                </a:solidFill>
              </a:rPr>
              <a:t>是否有日间嗜睡？</a:t>
            </a:r>
            <a:br>
              <a:rPr lang="en-US" altLang="zh-CN" sz="2800" dirty="0" smtClean="0">
                <a:solidFill>
                  <a:schemeClr val="tx1"/>
                </a:solidFill>
              </a:rPr>
            </a:br>
            <a:r>
              <a:rPr lang="zh-CN" altLang="en-US" sz="2800" dirty="0" smtClean="0">
                <a:solidFill>
                  <a:schemeClr val="tx1"/>
                </a:solidFill>
              </a:rPr>
              <a:t>是否超重？</a:t>
            </a:r>
            <a:br>
              <a:rPr lang="en-US" altLang="zh-CN" sz="2800" dirty="0" smtClean="0">
                <a:solidFill>
                  <a:schemeClr val="tx1"/>
                </a:solidFill>
              </a:rPr>
            </a:br>
            <a:r>
              <a:rPr lang="zh-CN" altLang="en-US" sz="2800" dirty="0" smtClean="0">
                <a:solidFill>
                  <a:schemeClr val="tx1"/>
                </a:solidFill>
              </a:rPr>
              <a:t>是否有高血压？</a:t>
            </a:r>
            <a:br>
              <a:rPr lang="en-US" altLang="zh-CN" sz="2800" dirty="0" smtClean="0">
                <a:solidFill>
                  <a:schemeClr val="tx1"/>
                </a:solidFill>
              </a:rPr>
            </a:br>
            <a:br>
              <a:rPr lang="en-US" altLang="zh-CN" sz="2800" dirty="0" smtClean="0">
                <a:solidFill>
                  <a:schemeClr val="tx1"/>
                </a:solidFill>
              </a:rPr>
            </a:br>
            <a:r>
              <a:rPr lang="zh-CN" altLang="en-US" sz="2800" dirty="0" smtClean="0">
                <a:solidFill>
                  <a:schemeClr val="tx1"/>
                </a:solidFill>
              </a:rPr>
              <a:t>如果打鼾加上述症状中的</a:t>
            </a:r>
            <a:r>
              <a:rPr lang="en-US" altLang="zh-CN" sz="2800" dirty="0" smtClean="0">
                <a:solidFill>
                  <a:schemeClr val="tx1"/>
                </a:solidFill>
              </a:rPr>
              <a:t>1</a:t>
            </a:r>
            <a:r>
              <a:rPr lang="zh-CN" altLang="en-US" sz="2800" dirty="0" smtClean="0">
                <a:solidFill>
                  <a:schemeClr val="tx1"/>
                </a:solidFill>
              </a:rPr>
              <a:t>个，应该考虑进行睡眠监测</a:t>
            </a:r>
            <a:endParaRPr lang="zh-CN" altLang="en-US" sz="2800"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Grp="1" noChangeAspect="1" noChangeArrowheads="1"/>
          </p:cNvPicPr>
          <p:nvPr>
            <p:ph idx="1"/>
          </p:nvPr>
        </p:nvPicPr>
        <p:blipFill>
          <a:blip r:embed="rId1" cstate="print"/>
          <a:srcRect/>
          <a:stretch>
            <a:fillRect/>
          </a:stretch>
        </p:blipFill>
        <p:spPr bwMode="auto">
          <a:xfrm>
            <a:off x="785785" y="1142984"/>
            <a:ext cx="7465351" cy="5428237"/>
          </a:xfrm>
          <a:prstGeom prst="rect">
            <a:avLst/>
          </a:prstGeom>
          <a:noFill/>
          <a:ln w="9525">
            <a:noFill/>
            <a:miter lim="800000"/>
            <a:headEnd/>
            <a:tailEnd/>
          </a:ln>
          <a:effectLst/>
        </p:spPr>
      </p:pic>
      <p:pic>
        <p:nvPicPr>
          <p:cNvPr id="31747" name="Picture 3"/>
          <p:cNvPicPr>
            <a:picLocks noChangeAspect="1" noChangeArrowheads="1"/>
          </p:cNvPicPr>
          <p:nvPr/>
        </p:nvPicPr>
        <p:blipFill>
          <a:blip r:embed="rId2" cstate="print"/>
          <a:srcRect/>
          <a:stretch>
            <a:fillRect/>
          </a:stretch>
        </p:blipFill>
        <p:spPr bwMode="auto">
          <a:xfrm>
            <a:off x="2214546" y="285728"/>
            <a:ext cx="4972050" cy="714375"/>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571472" y="2786058"/>
            <a:ext cx="8115328" cy="785817"/>
          </a:xfrm>
        </p:spPr>
        <p:txBody>
          <a:bodyPr/>
          <a:lstStyle/>
          <a:p>
            <a:pPr algn="ctr">
              <a:buNone/>
            </a:pPr>
            <a:r>
              <a:rPr lang="en-US" altLang="zh-CN" dirty="0" smtClean="0"/>
              <a:t>2. </a:t>
            </a:r>
            <a:r>
              <a:rPr lang="zh-CN" altLang="en-US" dirty="0" smtClean="0"/>
              <a:t>睡眠中周期性肢体运动障碍的判断</a:t>
            </a:r>
            <a:endParaRPr lang="en-US" altLang="zh-CN" dirty="0" smtClean="0"/>
          </a:p>
          <a:p>
            <a:pPr>
              <a:buNone/>
            </a:pP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Grp="1" noChangeAspect="1" noChangeArrowheads="1"/>
          </p:cNvPicPr>
          <p:nvPr>
            <p:ph idx="1"/>
          </p:nvPr>
        </p:nvPicPr>
        <p:blipFill>
          <a:blip r:embed="rId1" cstate="print"/>
          <a:srcRect/>
          <a:stretch>
            <a:fillRect/>
          </a:stretch>
        </p:blipFill>
        <p:spPr bwMode="auto">
          <a:xfrm>
            <a:off x="285720" y="1500174"/>
            <a:ext cx="8662733" cy="4911741"/>
          </a:xfrm>
          <a:prstGeom prst="rect">
            <a:avLst/>
          </a:prstGeom>
          <a:noFill/>
          <a:ln w="9525">
            <a:noFill/>
            <a:miter lim="800000"/>
            <a:headEnd/>
            <a:tailEnd/>
          </a:ln>
          <a:effectLst/>
        </p:spPr>
      </p:pic>
      <p:sp>
        <p:nvSpPr>
          <p:cNvPr id="3" name="标题 1"/>
          <p:cNvSpPr>
            <a:spLocks noGrp="1"/>
          </p:cNvSpPr>
          <p:nvPr>
            <p:ph type="title"/>
          </p:nvPr>
        </p:nvSpPr>
        <p:spPr>
          <a:xfrm>
            <a:off x="285720" y="285728"/>
            <a:ext cx="8858280" cy="1071570"/>
          </a:xfrm>
        </p:spPr>
        <p:txBody>
          <a:bodyPr/>
          <a:lstStyle/>
          <a:p>
            <a:pPr algn="l"/>
            <a:r>
              <a:rPr lang="zh-CN" altLang="en-US" sz="2800" dirty="0" smtClean="0"/>
              <a:t>使用</a:t>
            </a:r>
            <a:r>
              <a:rPr lang="en-US" altLang="zh-CN" sz="2800" dirty="0" smtClean="0"/>
              <a:t>CPAP</a:t>
            </a:r>
            <a:r>
              <a:rPr lang="zh-CN" altLang="en-US" sz="2800" dirty="0" smtClean="0"/>
              <a:t>治疗后出现急性周期性肢体运动障碍，导致晨起后腿痛。</a:t>
            </a:r>
            <a:endParaRPr lang="zh-CN" alt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1" cstate="print"/>
          <a:srcRect/>
          <a:stretch>
            <a:fillRect/>
          </a:stretch>
        </p:blipFill>
        <p:spPr bwMode="auto">
          <a:xfrm>
            <a:off x="500034" y="642918"/>
            <a:ext cx="8136746" cy="5588206"/>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1" cstate="print"/>
          <a:srcRect/>
          <a:stretch>
            <a:fillRect/>
          </a:stretch>
        </p:blipFill>
        <p:spPr bwMode="auto">
          <a:xfrm>
            <a:off x="428596" y="2214554"/>
            <a:ext cx="8286808" cy="4074763"/>
          </a:xfrm>
          <a:prstGeom prst="rect">
            <a:avLst/>
          </a:prstGeom>
          <a:noFill/>
          <a:ln w="9525">
            <a:noFill/>
            <a:miter lim="800000"/>
            <a:headEnd/>
            <a:tailEnd/>
          </a:ln>
          <a:effectLst/>
        </p:spPr>
      </p:pic>
      <p:sp>
        <p:nvSpPr>
          <p:cNvPr id="3" name="标题 1"/>
          <p:cNvSpPr>
            <a:spLocks noGrp="1"/>
          </p:cNvSpPr>
          <p:nvPr>
            <p:ph type="title"/>
          </p:nvPr>
        </p:nvSpPr>
        <p:spPr>
          <a:xfrm>
            <a:off x="142844" y="285728"/>
            <a:ext cx="8786874" cy="1714512"/>
          </a:xfrm>
        </p:spPr>
        <p:txBody>
          <a:bodyPr/>
          <a:lstStyle/>
          <a:p>
            <a:pPr algn="l"/>
            <a:r>
              <a:rPr lang="zh-CN" altLang="en-US" sz="2400" dirty="0" smtClean="0"/>
              <a:t>华西医院对</a:t>
            </a:r>
            <a:r>
              <a:rPr lang="en-US" sz="2400" dirty="0" smtClean="0"/>
              <a:t>OSA</a:t>
            </a:r>
            <a:r>
              <a:rPr lang="zh-CN" altLang="en-US" sz="2400" dirty="0" smtClean="0"/>
              <a:t>病人使用呼吸机后的周期性腿动和嗜睡长达</a:t>
            </a:r>
            <a:r>
              <a:rPr lang="en-US" sz="2400" dirty="0" smtClean="0"/>
              <a:t>28</a:t>
            </a:r>
            <a:r>
              <a:rPr lang="zh-CN" altLang="en-US" sz="2400" dirty="0" smtClean="0"/>
              <a:t>个月的治疗跟踪报道（</a:t>
            </a:r>
            <a:r>
              <a:rPr lang="en-US" sz="2400" dirty="0" smtClean="0"/>
              <a:t>Li et al., Sleep Medicine 2014</a:t>
            </a:r>
            <a:r>
              <a:rPr lang="zh-CN" altLang="en-US" sz="2400" dirty="0" smtClean="0"/>
              <a:t>），被审稿人评论为在世界上其他国家几乎不可能实现。论文发表后至今置于杂志主页，作为示范。</a:t>
            </a:r>
            <a:endParaRPr lang="zh-CN" alt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1" cstate="print"/>
          <a:srcRect/>
          <a:stretch>
            <a:fillRect/>
          </a:stretch>
        </p:blipFill>
        <p:spPr bwMode="auto">
          <a:xfrm>
            <a:off x="857224" y="357166"/>
            <a:ext cx="7105929" cy="6123543"/>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8068" y="332656"/>
            <a:ext cx="8895932" cy="1214446"/>
          </a:xfrm>
        </p:spPr>
        <p:txBody>
          <a:bodyPr/>
          <a:lstStyle/>
          <a:p>
            <a:pPr algn="l"/>
            <a:r>
              <a:rPr lang="en-US" sz="2400" dirty="0" smtClean="0"/>
              <a:t>Age and severity matched comparison of gender differences in the prevalence of periodic leg movements during sleep in patients with obstructive sleep apnea</a:t>
            </a:r>
            <a:endParaRPr lang="zh-CN" altLang="en-US" sz="2400" dirty="0"/>
          </a:p>
        </p:txBody>
      </p:sp>
      <p:pic>
        <p:nvPicPr>
          <p:cNvPr id="1026" name="Picture 2"/>
          <p:cNvPicPr>
            <a:picLocks noChangeAspect="1" noChangeArrowheads="1"/>
          </p:cNvPicPr>
          <p:nvPr/>
        </p:nvPicPr>
        <p:blipFill>
          <a:blip r:embed="rId1" cstate="print"/>
          <a:srcRect/>
          <a:stretch>
            <a:fillRect/>
          </a:stretch>
        </p:blipFill>
        <p:spPr bwMode="auto">
          <a:xfrm>
            <a:off x="323528" y="2132856"/>
            <a:ext cx="8586097" cy="345638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500034" y="2857496"/>
            <a:ext cx="8115328" cy="1000131"/>
          </a:xfrm>
        </p:spPr>
        <p:txBody>
          <a:bodyPr/>
          <a:lstStyle/>
          <a:p>
            <a:pPr algn="ctr">
              <a:buNone/>
            </a:pPr>
            <a:r>
              <a:rPr lang="en-US" altLang="zh-CN" dirty="0" smtClean="0"/>
              <a:t>1. </a:t>
            </a:r>
            <a:r>
              <a:rPr lang="zh-CN" altLang="en-US" dirty="0" smtClean="0"/>
              <a:t>睡眠呼吸障碍的诊断</a:t>
            </a:r>
            <a:endParaRPr lang="en-US" altLang="zh-CN" dirty="0" smtClean="0"/>
          </a:p>
          <a:p>
            <a:pPr>
              <a:buNone/>
            </a:pP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1" cstate="print"/>
          <a:srcRect/>
          <a:stretch>
            <a:fillRect/>
          </a:stretch>
        </p:blipFill>
        <p:spPr bwMode="auto">
          <a:xfrm>
            <a:off x="1619672" y="548680"/>
            <a:ext cx="6138582" cy="5649491"/>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714348" y="2786058"/>
            <a:ext cx="8115328" cy="785818"/>
          </a:xfrm>
        </p:spPr>
        <p:txBody>
          <a:bodyPr/>
          <a:lstStyle/>
          <a:p>
            <a:pPr algn="ctr">
              <a:buNone/>
            </a:pPr>
            <a:r>
              <a:rPr lang="en-US" altLang="zh-CN" dirty="0" smtClean="0"/>
              <a:t>3. </a:t>
            </a:r>
            <a:r>
              <a:rPr lang="zh-CN" altLang="en-US" dirty="0" smtClean="0"/>
              <a:t>失眠症病人客观睡眠数量与质量的判断</a:t>
            </a:r>
            <a:endParaRPr lang="en-US" altLang="zh-CN" dirty="0" smtClean="0"/>
          </a:p>
          <a:p>
            <a:pPr>
              <a:buNone/>
            </a:pP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1" cstate="print"/>
          <a:srcRect/>
          <a:stretch>
            <a:fillRect/>
          </a:stretch>
        </p:blipFill>
        <p:spPr bwMode="auto">
          <a:xfrm>
            <a:off x="357158" y="2214554"/>
            <a:ext cx="8611358" cy="4157671"/>
          </a:xfrm>
          <a:prstGeom prst="rect">
            <a:avLst/>
          </a:prstGeom>
          <a:noFill/>
          <a:ln w="9525">
            <a:noFill/>
            <a:miter lim="800000"/>
            <a:headEnd/>
            <a:tailEnd/>
          </a:ln>
          <a:effectLst/>
        </p:spPr>
      </p:pic>
      <p:sp>
        <p:nvSpPr>
          <p:cNvPr id="4" name="标题 1"/>
          <p:cNvSpPr txBox="1"/>
          <p:nvPr/>
        </p:nvSpPr>
        <p:spPr>
          <a:xfrm>
            <a:off x="357158" y="214290"/>
            <a:ext cx="8643998" cy="1928826"/>
          </a:xfrm>
          <a:prstGeom prst="rect">
            <a:avLst/>
          </a:prstGeom>
        </p:spPr>
        <p:txBody>
          <a:bodyPr/>
          <a:lstStyle/>
          <a:p>
            <a:pPr marL="0" marR="0" lvl="0" indent="0" defTabSz="914400" rtl="0" eaLnBrk="0" fontAlgn="base" latinLnBrk="0" hangingPunct="0">
              <a:spcBef>
                <a:spcPct val="0"/>
              </a:spcBef>
              <a:spcAft>
                <a:spcPct val="0"/>
              </a:spcAft>
              <a:buClrTx/>
              <a:buSzTx/>
              <a:buFontTx/>
              <a:buNone/>
              <a:defRPr/>
            </a:pPr>
            <a:r>
              <a:rPr kumimoji="0" lang="zh-CN" altLang="en-US" sz="28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华西医院对失眠症的研究结果表明，多数青年和中年慢性失眠患者，只是对睡眠感知偏低（偏低</a:t>
            </a:r>
            <a:r>
              <a:rPr kumimoji="0" lang="en-US" altLang="zh-CN" sz="28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40%</a:t>
            </a:r>
            <a:r>
              <a:rPr lang="zh-CN" altLang="en-US" sz="2800" kern="0" dirty="0" smtClean="0">
                <a:solidFill>
                  <a:schemeClr val="tx2"/>
                </a:solidFill>
                <a:effectLst>
                  <a:outerShdw blurRad="38100" dist="38100" dir="2700000" algn="tl">
                    <a:srgbClr val="000000"/>
                  </a:outerShdw>
                </a:effectLst>
                <a:latin typeface="+mj-lt"/>
                <a:ea typeface="+mj-ea"/>
                <a:cs typeface="+mj-cs"/>
              </a:rPr>
              <a:t>，同脑电图判断的客观睡眠时间比较</a:t>
            </a:r>
            <a:r>
              <a:rPr kumimoji="0" lang="zh-CN" altLang="en-US" sz="28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a:t>
            </a:r>
            <a:r>
              <a:rPr lang="zh-CN" altLang="en-US" sz="2800" kern="0" dirty="0" smtClean="0">
                <a:solidFill>
                  <a:schemeClr val="tx2"/>
                </a:solidFill>
                <a:effectLst>
                  <a:outerShdw blurRad="38100" dist="38100" dir="2700000" algn="tl">
                    <a:srgbClr val="000000"/>
                  </a:outerShdw>
                </a:effectLst>
                <a:latin typeface="+mj-lt"/>
                <a:ea typeface="+mj-ea"/>
                <a:cs typeface="+mj-cs"/>
              </a:rPr>
              <a:t>并</a:t>
            </a:r>
            <a:r>
              <a:rPr kumimoji="0" lang="zh-CN" altLang="en-US" sz="28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不是客观的不能入睡。</a:t>
            </a:r>
            <a:endParaRPr kumimoji="0" lang="zh-CN" altLang="en-US"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nvGraphicFramePr>
        <p:xfrm>
          <a:off x="545275" y="1561104"/>
          <a:ext cx="3745930" cy="5004805"/>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6" name="图表 5"/>
          <p:cNvGraphicFramePr/>
          <p:nvPr/>
        </p:nvGraphicFramePr>
        <p:xfrm>
          <a:off x="4432154" y="1564297"/>
          <a:ext cx="4219621" cy="4960985"/>
        </p:xfrm>
        <a:graphic>
          <a:graphicData uri="http://schemas.openxmlformats.org/drawingml/2006/chart">
            <c:chart xmlns:c="http://schemas.openxmlformats.org/drawingml/2006/chart" xmlns:r="http://schemas.openxmlformats.org/officeDocument/2006/relationships" r:id="rId2"/>
          </a:graphicData>
        </a:graphic>
      </p:graphicFrame>
      <p:sp>
        <p:nvSpPr>
          <p:cNvPr id="2" name="标题 1"/>
          <p:cNvSpPr/>
          <p:nvPr/>
        </p:nvSpPr>
        <p:spPr bwMode="auto">
          <a:xfrm>
            <a:off x="468313" y="0"/>
            <a:ext cx="8085137" cy="1143000"/>
          </a:xfrm>
          <a:prstGeom prst="rect">
            <a:avLst/>
          </a:prstGeom>
          <a:noFill/>
          <a:ln w="9525">
            <a:noFill/>
            <a:miter lim="800000"/>
          </a:ln>
        </p:spPr>
        <p:txBody>
          <a:bodyPr anchor="ctr"/>
          <a:lstStyle/>
          <a:p>
            <a:pPr algn="ctr" eaLnBrk="0" hangingPunct="0">
              <a:defRPr/>
            </a:pPr>
            <a:r>
              <a:rPr lang="en-US" altLang="zh-CN" sz="2800" dirty="0">
                <a:solidFill>
                  <a:schemeClr val="tx2"/>
                </a:solidFill>
                <a:effectLst>
                  <a:outerShdw blurRad="38100" dist="38100" dir="2700000" algn="tl">
                    <a:srgbClr val="000000"/>
                  </a:outerShdw>
                </a:effectLst>
                <a:ea typeface="宋体" pitchFamily="2" charset="-122"/>
              </a:rPr>
              <a:t>GSCs</a:t>
            </a:r>
            <a:r>
              <a:rPr lang="zh-CN" altLang="en-US" sz="2800" dirty="0">
                <a:solidFill>
                  <a:schemeClr val="tx2"/>
                </a:solidFill>
                <a:effectLst>
                  <a:outerShdw blurRad="38100" dist="38100" dir="2700000" algn="tl">
                    <a:srgbClr val="000000"/>
                  </a:outerShdw>
                </a:effectLst>
                <a:ea typeface="宋体" pitchFamily="2" charset="-122"/>
              </a:rPr>
              <a:t>组和</a:t>
            </a:r>
            <a:r>
              <a:rPr lang="en-US" altLang="zh-CN" sz="2800" dirty="0">
                <a:solidFill>
                  <a:schemeClr val="tx2"/>
                </a:solidFill>
                <a:effectLst>
                  <a:outerShdw blurRad="38100" dist="38100" dir="2700000" algn="tl">
                    <a:srgbClr val="000000"/>
                  </a:outerShdw>
                </a:effectLst>
                <a:ea typeface="宋体" pitchFamily="2" charset="-122"/>
              </a:rPr>
              <a:t>PIPs </a:t>
            </a:r>
            <a:r>
              <a:rPr lang="zh-CN" altLang="en-US" sz="2800" dirty="0">
                <a:solidFill>
                  <a:schemeClr val="tx2"/>
                </a:solidFill>
                <a:effectLst>
                  <a:outerShdw blurRad="38100" dist="38100" dir="2700000" algn="tl">
                    <a:srgbClr val="000000"/>
                  </a:outerShdw>
                </a:effectLst>
                <a:ea typeface="宋体" pitchFamily="2" charset="-122"/>
              </a:rPr>
              <a:t>组间</a:t>
            </a:r>
            <a:r>
              <a:rPr lang="en-US" altLang="zh-CN" sz="2800" dirty="0">
                <a:solidFill>
                  <a:schemeClr val="tx2"/>
                </a:solidFill>
                <a:effectLst>
                  <a:outerShdw blurRad="38100" dist="38100" dir="2700000" algn="tl">
                    <a:srgbClr val="000000"/>
                  </a:outerShdw>
                </a:effectLst>
                <a:ea typeface="宋体" pitchFamily="2" charset="-122"/>
              </a:rPr>
              <a:t>PSG</a:t>
            </a:r>
            <a:r>
              <a:rPr lang="zh-CN" altLang="en-US" sz="2800" dirty="0">
                <a:solidFill>
                  <a:schemeClr val="tx2"/>
                </a:solidFill>
                <a:effectLst>
                  <a:outerShdw blurRad="38100" dist="38100" dir="2700000" algn="tl">
                    <a:srgbClr val="000000"/>
                  </a:outerShdw>
                </a:effectLst>
                <a:ea typeface="宋体" pitchFamily="2" charset="-122"/>
              </a:rPr>
              <a:t>和自我评测的数据比较</a:t>
            </a:r>
            <a:endParaRPr lang="en-US" altLang="zh-CN" sz="2800" dirty="0">
              <a:solidFill>
                <a:schemeClr val="tx2"/>
              </a:solidFill>
              <a:effectLst>
                <a:outerShdw blurRad="38100" dist="38100" dir="2700000" algn="tl">
                  <a:srgbClr val="000000"/>
                </a:outerShdw>
              </a:effectLst>
              <a:ea typeface="宋体" pitchFamily="2" charset="-122"/>
            </a:endParaRPr>
          </a:p>
        </p:txBody>
      </p:sp>
      <p:sp>
        <p:nvSpPr>
          <p:cNvPr id="3" name="标题 1"/>
          <p:cNvSpPr/>
          <p:nvPr/>
        </p:nvSpPr>
        <p:spPr bwMode="auto">
          <a:xfrm>
            <a:off x="1692275" y="1268413"/>
            <a:ext cx="2447925" cy="647700"/>
          </a:xfrm>
          <a:prstGeom prst="rect">
            <a:avLst/>
          </a:prstGeom>
          <a:noFill/>
          <a:ln w="9525">
            <a:noFill/>
            <a:miter lim="800000"/>
          </a:ln>
        </p:spPr>
        <p:txBody>
          <a:bodyPr anchor="ctr"/>
          <a:lstStyle/>
          <a:p>
            <a:pPr eaLnBrk="0" hangingPunct="0">
              <a:defRPr/>
            </a:pPr>
            <a:r>
              <a:rPr lang="en-US" altLang="zh-CN" sz="2400">
                <a:solidFill>
                  <a:schemeClr val="tx2"/>
                </a:solidFill>
                <a:effectLst>
                  <a:outerShdw blurRad="38100" dist="38100" dir="2700000" algn="tl">
                    <a:srgbClr val="000000"/>
                  </a:outerShdw>
                </a:effectLst>
                <a:ea typeface="宋体" pitchFamily="2" charset="-122"/>
              </a:rPr>
              <a:t>PSG determined</a:t>
            </a:r>
            <a:endParaRPr lang="en-US" altLang="zh-CN" sz="2400">
              <a:solidFill>
                <a:schemeClr val="tx2"/>
              </a:solidFill>
              <a:effectLst>
                <a:outerShdw blurRad="38100" dist="38100" dir="2700000" algn="tl">
                  <a:srgbClr val="000000"/>
                </a:outerShdw>
              </a:effectLst>
              <a:ea typeface="宋体" pitchFamily="2" charset="-122"/>
            </a:endParaRPr>
          </a:p>
        </p:txBody>
      </p:sp>
      <p:sp>
        <p:nvSpPr>
          <p:cNvPr id="4" name="标题 1"/>
          <p:cNvSpPr/>
          <p:nvPr/>
        </p:nvSpPr>
        <p:spPr bwMode="auto">
          <a:xfrm>
            <a:off x="5724525" y="1268413"/>
            <a:ext cx="2447925" cy="647700"/>
          </a:xfrm>
          <a:prstGeom prst="rect">
            <a:avLst/>
          </a:prstGeom>
          <a:noFill/>
          <a:ln w="9525">
            <a:noFill/>
            <a:miter lim="800000"/>
          </a:ln>
        </p:spPr>
        <p:txBody>
          <a:bodyPr anchor="ctr"/>
          <a:lstStyle/>
          <a:p>
            <a:pPr eaLnBrk="0" hangingPunct="0">
              <a:defRPr/>
            </a:pPr>
            <a:r>
              <a:rPr lang="en-US" altLang="zh-CN" sz="2400">
                <a:solidFill>
                  <a:schemeClr val="tx2"/>
                </a:solidFill>
                <a:effectLst>
                  <a:outerShdw blurRad="38100" dist="38100" dir="2700000" algn="tl">
                    <a:srgbClr val="000000"/>
                  </a:outerShdw>
                </a:effectLst>
                <a:ea typeface="宋体" pitchFamily="2" charset="-122"/>
              </a:rPr>
              <a:t>Self evaluated</a:t>
            </a:r>
            <a:endParaRPr lang="en-US" altLang="zh-CN" sz="2400">
              <a:solidFill>
                <a:schemeClr val="tx2"/>
              </a:solidFill>
              <a:effectLst>
                <a:outerShdw blurRad="38100" dist="38100" dir="2700000" algn="tl">
                  <a:srgbClr val="000000"/>
                </a:outerShdw>
              </a:effectLst>
              <a:ea typeface="宋体" pitchFamily="2"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B((VT@OIQZ`WHK830(${7L"/>
          <p:cNvPicPr>
            <a:picLocks noChangeAspect="1" noChangeArrowheads="1"/>
          </p:cNvPicPr>
          <p:nvPr/>
        </p:nvPicPr>
        <p:blipFill>
          <a:blip r:embed="rId1" cstate="print"/>
          <a:srcRect/>
          <a:stretch>
            <a:fillRect/>
          </a:stretch>
        </p:blipFill>
        <p:spPr bwMode="auto">
          <a:xfrm>
            <a:off x="1571604" y="142852"/>
            <a:ext cx="6357982" cy="4763695"/>
          </a:xfrm>
          <a:prstGeom prst="rect">
            <a:avLst/>
          </a:prstGeom>
          <a:noFill/>
          <a:ln w="9525">
            <a:noFill/>
            <a:miter lim="800000"/>
            <a:headEnd/>
            <a:tailEnd/>
          </a:ln>
        </p:spPr>
      </p:pic>
      <p:sp>
        <p:nvSpPr>
          <p:cNvPr id="3" name="标题 1"/>
          <p:cNvSpPr txBox="1"/>
          <p:nvPr/>
        </p:nvSpPr>
        <p:spPr>
          <a:xfrm>
            <a:off x="357126" y="5000636"/>
            <a:ext cx="8786874" cy="1571612"/>
          </a:xfrm>
          <a:prstGeom prst="rect">
            <a:avLst/>
          </a:prstGeom>
        </p:spPr>
        <p:txBody>
          <a:bodyPr/>
          <a:lstStyle/>
          <a:p>
            <a:pPr lvl="0" eaLnBrk="0" hangingPunct="0"/>
            <a:r>
              <a:rPr lang="zh-CN" altLang="en-US" sz="3200" kern="0" dirty="0" smtClean="0">
                <a:solidFill>
                  <a:schemeClr val="tx2"/>
                </a:solidFill>
                <a:effectLst>
                  <a:outerShdw blurRad="38100" dist="38100" dir="2700000" algn="tl">
                    <a:srgbClr val="000000"/>
                  </a:outerShdw>
                </a:effectLst>
                <a:latin typeface="+mj-lt"/>
                <a:ea typeface="+mj-ea"/>
                <a:cs typeface="+mj-cs"/>
              </a:rPr>
              <a:t>本研究结果提示的在失眠症病理生理学及治疗评估方面的重要价值，论文被</a:t>
            </a:r>
            <a:r>
              <a:rPr lang="en-US" altLang="zh-CN" sz="3200" kern="0" dirty="0" smtClean="0">
                <a:solidFill>
                  <a:schemeClr val="tx2"/>
                </a:solidFill>
                <a:effectLst>
                  <a:outerShdw blurRad="38100" dist="38100" dir="2700000" algn="tl">
                    <a:srgbClr val="000000"/>
                  </a:outerShdw>
                </a:effectLst>
                <a:latin typeface="+mj-lt"/>
                <a:ea typeface="+mj-ea"/>
                <a:cs typeface="+mj-cs"/>
              </a:rPr>
              <a:t>2013</a:t>
            </a:r>
            <a:r>
              <a:rPr lang="zh-CN" altLang="en-US" sz="3200" kern="0" dirty="0" smtClean="0">
                <a:solidFill>
                  <a:schemeClr val="tx2"/>
                </a:solidFill>
                <a:effectLst>
                  <a:outerShdw blurRad="38100" dist="38100" dir="2700000" algn="tl">
                    <a:srgbClr val="000000"/>
                  </a:outerShdw>
                </a:effectLst>
                <a:latin typeface="+mj-lt"/>
                <a:ea typeface="+mj-ea"/>
                <a:cs typeface="+mj-cs"/>
              </a:rPr>
              <a:t>年美国睡眠医学大会列入“年度科学成就回顾”</a:t>
            </a:r>
            <a:endParaRPr kumimoji="0" lang="zh-CN" altLang="en-US" sz="32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p:nvPr/>
        </p:nvSpPr>
        <p:spPr>
          <a:xfrm>
            <a:off x="1285852" y="2643182"/>
            <a:ext cx="6572296" cy="857256"/>
          </a:xfrm>
          <a:prstGeom prst="rect">
            <a:avLst/>
          </a:prstGeom>
        </p:spPr>
        <p:txBody>
          <a:bodyPr/>
          <a:lstStyle/>
          <a:p>
            <a:pPr marL="342900" marR="0" lvl="0" indent="-342900" algn="ctr" defTabSz="914400" rtl="0" eaLnBrk="0" fontAlgn="base" latinLnBrk="0" hangingPunct="0">
              <a:spcBef>
                <a:spcPct val="20000"/>
              </a:spcBef>
              <a:spcAft>
                <a:spcPct val="0"/>
              </a:spcAft>
              <a:buClr>
                <a:schemeClr val="hlink"/>
              </a:buClr>
              <a:buSzPct val="70000"/>
              <a:buFont typeface="Wingdings" pitchFamily="2" charset="2"/>
              <a:buNone/>
              <a:defRPr/>
            </a:pPr>
            <a:r>
              <a:rPr lang="en-US" altLang="zh-CN" sz="3200" b="0" kern="0" dirty="0" smtClean="0">
                <a:effectLst>
                  <a:outerShdw blurRad="38100" dist="38100" dir="2700000" algn="tl">
                    <a:srgbClr val="000000"/>
                  </a:outerShdw>
                </a:effectLst>
                <a:latin typeface="+mn-lt"/>
                <a:ea typeface="+mn-ea"/>
              </a:rPr>
              <a:t>4</a:t>
            </a:r>
            <a:r>
              <a:rPr kumimoji="0" lang="en-US" altLang="zh-CN"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zh-CN" alt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多次睡眠潜伏期测量（</a:t>
            </a:r>
            <a:r>
              <a:rPr kumimoji="0" lang="en-US" altLang="zh-CN"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MSLT</a:t>
            </a:r>
            <a:r>
              <a:rPr kumimoji="0" lang="zh-CN" alt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t>
            </a:r>
            <a:endParaRPr kumimoji="0" lang="en-US" altLang="zh-CN"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0" fontAlgn="base" latinLnBrk="0" hangingPunct="0">
              <a:spcBef>
                <a:spcPct val="20000"/>
              </a:spcBef>
              <a:spcAft>
                <a:spcPct val="0"/>
              </a:spcAft>
              <a:buClr>
                <a:schemeClr val="hlink"/>
              </a:buClr>
              <a:buSzPct val="70000"/>
              <a:buFont typeface="Wingdings" pitchFamily="2" charset="2"/>
              <a:buNone/>
              <a:defRPr/>
            </a:pPr>
            <a:endParaRPr kumimoji="0" lang="en-US" altLang="zh-CN"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0" fontAlgn="base" latinLnBrk="0" hangingPunct="0">
              <a:spcBef>
                <a:spcPct val="20000"/>
              </a:spcBef>
              <a:spcAft>
                <a:spcPct val="0"/>
              </a:spcAft>
              <a:buClr>
                <a:schemeClr val="hlink"/>
              </a:buClr>
              <a:buSzPct val="70000"/>
              <a:buFont typeface="Wingdings" pitchFamily="2" charset="2"/>
              <a:buChar char="n"/>
              <a:defRPr/>
            </a:pPr>
            <a:endParaRPr kumimoji="0" lang="zh-CN" alt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1" cstate="print"/>
          <a:srcRect/>
          <a:stretch>
            <a:fillRect/>
          </a:stretch>
        </p:blipFill>
        <p:spPr bwMode="auto">
          <a:xfrm>
            <a:off x="285720" y="1142984"/>
            <a:ext cx="8630409" cy="464347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ph type="title"/>
          </p:nvPr>
        </p:nvSpPr>
        <p:spPr>
          <a:xfrm>
            <a:off x="428596" y="285728"/>
            <a:ext cx="8215370" cy="1439850"/>
          </a:xfrm>
        </p:spPr>
        <p:txBody>
          <a:bodyPr/>
          <a:lstStyle/>
          <a:p>
            <a:r>
              <a:rPr lang="zh-CN" altLang="en-US" sz="3200" dirty="0" smtClean="0"/>
              <a:t>失眠与高血压患病的风险研究 </a:t>
            </a:r>
            <a:r>
              <a:rPr lang="en-US" altLang="zh-CN" sz="3200" dirty="0" smtClean="0"/>
              <a:t>(n=230)</a:t>
            </a:r>
            <a:br>
              <a:rPr lang="en-US" altLang="zh-CN" sz="3200" dirty="0" smtClean="0"/>
            </a:br>
            <a:r>
              <a:rPr lang="en-US" altLang="zh-CN" sz="3200" dirty="0" smtClean="0"/>
              <a:t>Hypertension (IF 7.632)</a:t>
            </a:r>
            <a:endParaRPr lang="zh-CN" altLang="en-US" sz="3200" dirty="0"/>
          </a:p>
        </p:txBody>
      </p:sp>
      <p:pic>
        <p:nvPicPr>
          <p:cNvPr id="36866" name="Picture 2"/>
          <p:cNvPicPr>
            <a:picLocks noChangeAspect="1" noChangeArrowheads="1"/>
          </p:cNvPicPr>
          <p:nvPr/>
        </p:nvPicPr>
        <p:blipFill>
          <a:blip r:embed="rId1" cstate="print"/>
          <a:srcRect/>
          <a:stretch>
            <a:fillRect/>
          </a:stretch>
        </p:blipFill>
        <p:spPr bwMode="auto">
          <a:xfrm>
            <a:off x="1857356" y="1785926"/>
            <a:ext cx="5219714" cy="4622959"/>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20" y="928670"/>
            <a:ext cx="8715436" cy="5197493"/>
          </a:xfrm>
        </p:spPr>
        <p:txBody>
          <a:bodyPr/>
          <a:lstStyle/>
          <a:p>
            <a:r>
              <a:rPr lang="zh-CN" altLang="en-US" dirty="0" smtClean="0"/>
              <a:t>该论文发表时，美国心脏学会官网对该项研究给予了特别报道；随后，</a:t>
            </a:r>
            <a:r>
              <a:rPr lang="en-US" dirty="0" smtClean="0"/>
              <a:t>ABC</a:t>
            </a:r>
            <a:r>
              <a:rPr lang="zh-CN" altLang="en-US" dirty="0" smtClean="0"/>
              <a:t>、</a:t>
            </a:r>
            <a:r>
              <a:rPr lang="en-US" dirty="0" smtClean="0"/>
              <a:t>BBC</a:t>
            </a:r>
            <a:r>
              <a:rPr lang="zh-CN" altLang="en-US" dirty="0" smtClean="0"/>
              <a:t>、</a:t>
            </a:r>
            <a:r>
              <a:rPr lang="en-US" dirty="0" smtClean="0"/>
              <a:t>NBC</a:t>
            </a:r>
            <a:r>
              <a:rPr lang="zh-CN" altLang="en-US" dirty="0" smtClean="0"/>
              <a:t>、路透社、彭博社和新华社等国内外百余家媒体在第一时间进行了报道。</a:t>
            </a:r>
            <a:endParaRPr lang="en-US" altLang="zh-CN" dirty="0" smtClean="0"/>
          </a:p>
          <a:p>
            <a:r>
              <a:rPr lang="zh-CN" altLang="en-US" dirty="0" smtClean="0"/>
              <a:t>美国、英国和澳大利亚等多国医学学术组织的官网均进行了报道。</a:t>
            </a:r>
            <a:endParaRPr lang="en-US" altLang="zh-CN" dirty="0" smtClean="0"/>
          </a:p>
          <a:p>
            <a:r>
              <a:rPr lang="zh-CN" altLang="en-US" dirty="0" smtClean="0"/>
              <a:t>世界睡眠医学联盟组织主席、悉尼大学</a:t>
            </a:r>
            <a:r>
              <a:rPr lang="en-US" altLang="zh-CN" dirty="0" smtClean="0"/>
              <a:t>Ron </a:t>
            </a:r>
            <a:r>
              <a:rPr lang="en-US" altLang="zh-CN" dirty="0" err="1" smtClean="0"/>
              <a:t>Grunstein</a:t>
            </a:r>
            <a:r>
              <a:rPr lang="zh-CN" altLang="en-US" dirty="0" smtClean="0"/>
              <a:t>教授给华西医院研究团队发邮件表示祝贺和称赞。</a:t>
            </a:r>
            <a:endParaRPr lang="zh-CN" altLang="en-US" dirty="0" smtClean="0"/>
          </a:p>
          <a:p>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400" dirty="0" smtClean="0"/>
              <a:t>Frequency of hypertension (A), SBP (B), DBP (C) and MAP (D) across different levels of MSLT (MSLT&gt;8min, MSLT 5-8min and MSLT&lt;5min) in non-OSA and OSA patients adjusted for age and gender. </a:t>
            </a:r>
            <a:endParaRPr lang="zh-CN" altLang="en-US" sz="2400" dirty="0"/>
          </a:p>
        </p:txBody>
      </p:sp>
      <p:pic>
        <p:nvPicPr>
          <p:cNvPr id="1026" name="Picture 2"/>
          <p:cNvPicPr>
            <a:picLocks noGrp="1" noChangeAspect="1" noChangeArrowheads="1"/>
          </p:cNvPicPr>
          <p:nvPr>
            <p:ph idx="1"/>
          </p:nvPr>
        </p:nvPicPr>
        <p:blipFill>
          <a:blip r:embed="rId1" cstate="print"/>
          <a:srcRect/>
          <a:stretch>
            <a:fillRect/>
          </a:stretch>
        </p:blipFill>
        <p:spPr bwMode="auto">
          <a:xfrm>
            <a:off x="1259632" y="1772816"/>
            <a:ext cx="6924474" cy="4853136"/>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p:nvPr/>
        </p:nvPicPr>
        <p:blipFill>
          <a:blip r:embed="rId1" cstate="print"/>
          <a:srcRect/>
          <a:stretch>
            <a:fillRect/>
          </a:stretch>
        </p:blipFill>
        <p:spPr bwMode="auto">
          <a:xfrm>
            <a:off x="214282" y="500042"/>
            <a:ext cx="5643602" cy="5786478"/>
          </a:xfrm>
          <a:prstGeom prst="rect">
            <a:avLst/>
          </a:prstGeom>
          <a:noFill/>
          <a:ln w="9525">
            <a:noFill/>
            <a:miter lim="800000"/>
            <a:headEnd/>
            <a:tailEnd/>
          </a:ln>
        </p:spPr>
      </p:pic>
      <p:sp>
        <p:nvSpPr>
          <p:cNvPr id="3" name="Rectangle 2"/>
          <p:cNvSpPr txBox="1">
            <a:spLocks noChangeArrowheads="1"/>
          </p:cNvSpPr>
          <p:nvPr/>
        </p:nvSpPr>
        <p:spPr bwMode="auto">
          <a:xfrm>
            <a:off x="6000760" y="428604"/>
            <a:ext cx="2928958" cy="5661046"/>
          </a:xfrm>
          <a:prstGeom prst="rect">
            <a:avLst/>
          </a:prstGeom>
          <a:noFill/>
          <a:ln w="9525">
            <a:noFill/>
            <a:miter lim="800000"/>
          </a:ln>
          <a:effectLst/>
        </p:spPr>
        <p:txBody>
          <a:bodyPr vert="horz" wrap="square" lIns="91440" tIns="45720" rIns="91440" bIns="45720" numCol="1" anchor="ctr" anchorCtr="0" compatLnSpc="1"/>
          <a:lstStyle/>
          <a:p>
            <a:pPr marL="0" marR="0" lvl="0" indent="0" defTabSz="914400" rtl="0" eaLnBrk="1" fontAlgn="base" latinLnBrk="0" hangingPunct="1">
              <a:spcBef>
                <a:spcPct val="0"/>
              </a:spcBef>
              <a:spcAft>
                <a:spcPct val="0"/>
              </a:spcAft>
              <a:buClrTx/>
              <a:buSzTx/>
              <a:buFontTx/>
              <a:buNone/>
              <a:defRPr/>
            </a:pPr>
            <a:r>
              <a:rPr lang="zh-CN" altLang="en-US" sz="3200" kern="0" dirty="0" smtClean="0">
                <a:solidFill>
                  <a:schemeClr val="tx2"/>
                </a:solidFill>
                <a:effectLst>
                  <a:outerShdw blurRad="38100" dist="38100" dir="2700000" algn="tl">
                    <a:srgbClr val="000000"/>
                  </a:outerShdw>
                </a:effectLst>
                <a:latin typeface="+mj-lt"/>
                <a:ea typeface="+mj-ea"/>
                <a:cs typeface="+mj-cs"/>
              </a:rPr>
              <a:t>睡眠监测的目的是</a:t>
            </a:r>
            <a:r>
              <a:rPr kumimoji="0" lang="zh-CN" altLang="en-US" sz="32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判断</a:t>
            </a:r>
            <a:r>
              <a:rPr kumimoji="0" lang="en-US" altLang="zh-CN" sz="32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OSA</a:t>
            </a:r>
            <a:r>
              <a:rPr kumimoji="0" lang="zh-CN" altLang="en-US" sz="32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的严重程度（每小时发生的次数（</a:t>
            </a:r>
            <a:r>
              <a:rPr kumimoji="0" lang="en-US" altLang="zh-CN" sz="32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AHI</a:t>
            </a:r>
            <a:r>
              <a:rPr kumimoji="0" lang="zh-CN" altLang="en-US" sz="32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a:t>
            </a:r>
            <a:endParaRPr lang="en-US" altLang="zh-CN" sz="3200" kern="0" dirty="0" smtClean="0">
              <a:solidFill>
                <a:schemeClr val="tx2"/>
              </a:solidFill>
              <a:effectLst>
                <a:outerShdw blurRad="38100" dist="38100" dir="2700000" algn="tl">
                  <a:srgbClr val="000000"/>
                </a:outerShdw>
              </a:effectLst>
              <a:latin typeface="+mj-lt"/>
              <a:ea typeface="+mj-ea"/>
              <a:cs typeface="+mj-cs"/>
            </a:endParaRPr>
          </a:p>
          <a:p>
            <a:pPr marL="0" marR="0" lvl="0" indent="0" defTabSz="914400" rtl="0" eaLnBrk="1" fontAlgn="base" latinLnBrk="0" hangingPunct="1">
              <a:spcBef>
                <a:spcPct val="0"/>
              </a:spcBef>
              <a:spcAft>
                <a:spcPct val="0"/>
              </a:spcAft>
              <a:buClrTx/>
              <a:buSzTx/>
              <a:buFontTx/>
              <a:buNone/>
              <a:defRPr/>
            </a:pPr>
            <a:endParaRPr lang="en-US" altLang="zh-CN" sz="3200" kern="0" dirty="0" smtClean="0">
              <a:solidFill>
                <a:schemeClr val="tx2"/>
              </a:solidFill>
              <a:effectLst>
                <a:outerShdw blurRad="38100" dist="38100" dir="2700000" algn="tl">
                  <a:srgbClr val="000000"/>
                </a:outerShdw>
              </a:effectLst>
              <a:latin typeface="+mj-lt"/>
              <a:ea typeface="+mj-ea"/>
              <a:cs typeface="+mj-cs"/>
            </a:endParaRPr>
          </a:p>
          <a:p>
            <a:pPr marL="0" marR="0" lvl="0" indent="0" defTabSz="914400" rtl="0" eaLnBrk="1" fontAlgn="base" latinLnBrk="0" hangingPunct="1">
              <a:spcBef>
                <a:spcPct val="0"/>
              </a:spcBef>
              <a:spcAft>
                <a:spcPct val="0"/>
              </a:spcAft>
              <a:buClrTx/>
              <a:buSzTx/>
              <a:buFontTx/>
              <a:buNone/>
              <a:defRPr/>
            </a:pPr>
            <a:r>
              <a:rPr lang="zh-CN" altLang="en-US" sz="3200" kern="0" dirty="0" smtClean="0">
                <a:solidFill>
                  <a:schemeClr val="tx2"/>
                </a:solidFill>
                <a:effectLst>
                  <a:outerShdw blurRad="38100" dist="38100" dir="2700000" algn="tl">
                    <a:srgbClr val="000000"/>
                  </a:outerShdw>
                </a:effectLst>
                <a:latin typeface="+mj-lt"/>
                <a:ea typeface="+mj-ea"/>
                <a:cs typeface="+mj-cs"/>
              </a:rPr>
              <a:t>正常</a:t>
            </a:r>
            <a:r>
              <a:rPr lang="en-US" altLang="zh-CN" sz="3200" kern="0" dirty="0" smtClean="0">
                <a:solidFill>
                  <a:schemeClr val="tx2"/>
                </a:solidFill>
                <a:effectLst>
                  <a:outerShdw blurRad="38100" dist="38100" dir="2700000" algn="tl">
                    <a:srgbClr val="000000"/>
                  </a:outerShdw>
                </a:effectLst>
                <a:latin typeface="+mj-lt"/>
                <a:ea typeface="+mj-ea"/>
                <a:cs typeface="+mj-cs"/>
              </a:rPr>
              <a:t>&lt;5/h</a:t>
            </a:r>
            <a:endParaRPr lang="en-US" altLang="zh-CN" sz="3200" kern="0" dirty="0" smtClean="0">
              <a:solidFill>
                <a:schemeClr val="tx2"/>
              </a:solidFill>
              <a:effectLst>
                <a:outerShdw blurRad="38100" dist="38100" dir="2700000" algn="tl">
                  <a:srgbClr val="000000"/>
                </a:outerShdw>
              </a:effectLst>
              <a:latin typeface="+mj-lt"/>
              <a:ea typeface="+mj-ea"/>
              <a:cs typeface="+mj-cs"/>
            </a:endParaRPr>
          </a:p>
          <a:p>
            <a:pPr marL="0" marR="0" lvl="0" indent="0" defTabSz="914400" rtl="0" eaLnBrk="1" fontAlgn="base" latinLnBrk="0" hangingPunct="1">
              <a:spcBef>
                <a:spcPct val="0"/>
              </a:spcBef>
              <a:spcAft>
                <a:spcPct val="0"/>
              </a:spcAft>
              <a:buClrTx/>
              <a:buSzTx/>
              <a:buFontTx/>
              <a:buNone/>
              <a:defRPr/>
            </a:pPr>
            <a:r>
              <a:rPr lang="zh-CN" altLang="en-US" sz="3200" kern="0" dirty="0" smtClean="0">
                <a:solidFill>
                  <a:schemeClr val="tx2"/>
                </a:solidFill>
                <a:effectLst>
                  <a:outerShdw blurRad="38100" dist="38100" dir="2700000" algn="tl">
                    <a:srgbClr val="000000"/>
                  </a:outerShdw>
                </a:effectLst>
                <a:latin typeface="+mj-lt"/>
                <a:ea typeface="+mj-ea"/>
                <a:cs typeface="+mj-cs"/>
              </a:rPr>
              <a:t>轻度：</a:t>
            </a:r>
            <a:r>
              <a:rPr lang="en-US" altLang="zh-CN" sz="3200" kern="0" dirty="0" smtClean="0">
                <a:solidFill>
                  <a:schemeClr val="tx2"/>
                </a:solidFill>
                <a:effectLst>
                  <a:outerShdw blurRad="38100" dist="38100" dir="2700000" algn="tl">
                    <a:srgbClr val="000000"/>
                  </a:outerShdw>
                </a:effectLst>
                <a:latin typeface="+mj-lt"/>
                <a:ea typeface="+mj-ea"/>
                <a:cs typeface="+mj-cs"/>
              </a:rPr>
              <a:t>5-15/h</a:t>
            </a:r>
            <a:endParaRPr lang="en-US" altLang="zh-CN" sz="3200" kern="0" dirty="0" smtClean="0">
              <a:solidFill>
                <a:schemeClr val="tx2"/>
              </a:solidFill>
              <a:effectLst>
                <a:outerShdw blurRad="38100" dist="38100" dir="2700000" algn="tl">
                  <a:srgbClr val="000000"/>
                </a:outerShdw>
              </a:effectLst>
              <a:latin typeface="+mj-lt"/>
              <a:ea typeface="+mj-ea"/>
              <a:cs typeface="+mj-cs"/>
            </a:endParaRPr>
          </a:p>
          <a:p>
            <a:pPr marL="0" marR="0" lvl="0" indent="0" defTabSz="914400" rtl="0" eaLnBrk="1" fontAlgn="base" latinLnBrk="0" hangingPunct="1">
              <a:spcBef>
                <a:spcPct val="0"/>
              </a:spcBef>
              <a:spcAft>
                <a:spcPct val="0"/>
              </a:spcAft>
              <a:buClrTx/>
              <a:buSzTx/>
              <a:buFontTx/>
              <a:buNone/>
              <a:defRPr/>
            </a:pPr>
            <a:r>
              <a:rPr lang="zh-CN" altLang="en-US" sz="3200" kern="0" dirty="0" smtClean="0">
                <a:solidFill>
                  <a:schemeClr val="tx2"/>
                </a:solidFill>
                <a:effectLst>
                  <a:outerShdw blurRad="38100" dist="38100" dir="2700000" algn="tl">
                    <a:srgbClr val="000000"/>
                  </a:outerShdw>
                </a:effectLst>
                <a:latin typeface="+mj-lt"/>
                <a:ea typeface="+mj-ea"/>
                <a:cs typeface="+mj-cs"/>
              </a:rPr>
              <a:t>中度：</a:t>
            </a:r>
            <a:r>
              <a:rPr lang="en-US" altLang="zh-CN" sz="3200" kern="0" dirty="0" smtClean="0">
                <a:solidFill>
                  <a:schemeClr val="tx2"/>
                </a:solidFill>
                <a:effectLst>
                  <a:outerShdw blurRad="38100" dist="38100" dir="2700000" algn="tl">
                    <a:srgbClr val="000000"/>
                  </a:outerShdw>
                </a:effectLst>
                <a:latin typeface="+mj-lt"/>
                <a:ea typeface="+mj-ea"/>
                <a:cs typeface="+mj-cs"/>
              </a:rPr>
              <a:t>15-30/h</a:t>
            </a:r>
            <a:endParaRPr lang="en-US" altLang="zh-CN" sz="3200" kern="0" dirty="0" smtClean="0">
              <a:solidFill>
                <a:schemeClr val="tx2"/>
              </a:solidFill>
              <a:effectLst>
                <a:outerShdw blurRad="38100" dist="38100" dir="2700000" algn="tl">
                  <a:srgbClr val="000000"/>
                </a:outerShdw>
              </a:effectLst>
              <a:latin typeface="+mj-lt"/>
              <a:ea typeface="+mj-ea"/>
              <a:cs typeface="+mj-cs"/>
            </a:endParaRPr>
          </a:p>
          <a:p>
            <a:pPr marL="0" marR="0" lvl="0" indent="0" defTabSz="914400" rtl="0" eaLnBrk="1" fontAlgn="base" latinLnBrk="0" hangingPunct="1">
              <a:spcBef>
                <a:spcPct val="0"/>
              </a:spcBef>
              <a:spcAft>
                <a:spcPct val="0"/>
              </a:spcAft>
              <a:buClrTx/>
              <a:buSzTx/>
              <a:buFontTx/>
              <a:buNone/>
              <a:defRPr/>
            </a:pPr>
            <a:r>
              <a:rPr lang="zh-CN" altLang="en-US" sz="3200" kern="0" dirty="0" smtClean="0">
                <a:solidFill>
                  <a:schemeClr val="tx2"/>
                </a:solidFill>
                <a:effectLst>
                  <a:outerShdw blurRad="38100" dist="38100" dir="2700000" algn="tl">
                    <a:srgbClr val="000000"/>
                  </a:outerShdw>
                </a:effectLst>
                <a:latin typeface="+mj-lt"/>
                <a:ea typeface="+mj-ea"/>
                <a:cs typeface="+mj-cs"/>
              </a:rPr>
              <a:t>重度：</a:t>
            </a:r>
            <a:r>
              <a:rPr lang="en-US" altLang="zh-CN" sz="3200" kern="0" dirty="0" smtClean="0">
                <a:solidFill>
                  <a:schemeClr val="tx2"/>
                </a:solidFill>
                <a:effectLst>
                  <a:outerShdw blurRad="38100" dist="38100" dir="2700000" algn="tl">
                    <a:srgbClr val="000000"/>
                  </a:outerShdw>
                </a:effectLst>
                <a:latin typeface="+mj-lt"/>
                <a:ea typeface="+mj-ea"/>
                <a:cs typeface="+mj-cs"/>
              </a:rPr>
              <a:t>&gt;30/h</a:t>
            </a:r>
            <a:endParaRPr kumimoji="0" lang="zh-CN" altLang="en-US" sz="36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642910" y="2714620"/>
            <a:ext cx="8115328" cy="928693"/>
          </a:xfrm>
        </p:spPr>
        <p:txBody>
          <a:bodyPr/>
          <a:lstStyle/>
          <a:p>
            <a:pPr algn="ctr">
              <a:buNone/>
            </a:pPr>
            <a:r>
              <a:rPr lang="en-US" altLang="zh-CN" dirty="0" smtClean="0"/>
              <a:t>5. </a:t>
            </a:r>
            <a:r>
              <a:rPr lang="zh-CN" altLang="en-US" dirty="0" smtClean="0"/>
              <a:t>快眼动睡眠行为异常的诊断</a:t>
            </a:r>
            <a:endParaRPr lang="en-US" altLang="zh-CN" dirty="0" smtClean="0"/>
          </a:p>
          <a:p>
            <a:pPr>
              <a:buNone/>
            </a:pP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186766" cy="725470"/>
          </a:xfrm>
        </p:spPr>
        <p:txBody>
          <a:bodyPr/>
          <a:lstStyle/>
          <a:p>
            <a:r>
              <a:rPr lang="en-US" altLang="zh-CN" sz="2800" dirty="0" smtClean="0"/>
              <a:t>Rapid Eye Movement Sleep Behavior Disorder</a:t>
            </a:r>
            <a:endParaRPr lang="zh-CN" altLang="en-US" sz="2800" dirty="0"/>
          </a:p>
        </p:txBody>
      </p:sp>
      <p:pic>
        <p:nvPicPr>
          <p:cNvPr id="34818" name="Picture 2"/>
          <p:cNvPicPr>
            <a:picLocks noGrp="1" noChangeAspect="1" noChangeArrowheads="1"/>
          </p:cNvPicPr>
          <p:nvPr>
            <p:ph idx="1"/>
          </p:nvPr>
        </p:nvPicPr>
        <p:blipFill>
          <a:blip r:embed="rId1" cstate="print"/>
          <a:srcRect/>
          <a:stretch>
            <a:fillRect/>
          </a:stretch>
        </p:blipFill>
        <p:spPr bwMode="auto">
          <a:xfrm>
            <a:off x="5214942" y="3714752"/>
            <a:ext cx="2370195" cy="2903904"/>
          </a:xfrm>
          <a:prstGeom prst="rect">
            <a:avLst/>
          </a:prstGeom>
          <a:noFill/>
          <a:ln w="9525">
            <a:noFill/>
            <a:miter lim="800000"/>
            <a:headEnd/>
            <a:tailEnd/>
          </a:ln>
          <a:effectLst/>
        </p:spPr>
      </p:pic>
      <p:sp>
        <p:nvSpPr>
          <p:cNvPr id="34820" name="AutoShape 4" descr="http://set1.mail.qq.com/cgi-bin/download?mailid=ZL4001-RcCCMEYWBW9roSx4DM1hf49&amp;filename=%CA%D6%B2%BF%CA%DC%C9%CB%D5%D5%C6%AC.jpg&amp;sid=216f3atGk-n9nxJG&amp;&amp;&amp;type=json&amp;fromattach=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4822" name="AutoShape 6" descr="http://set1.mail.qq.com/cgi-bin/download?mailid=ZL4001-RcCCMEYWBW9roSx4DM1hf49&amp;filename=%CA%D6%B2%BF%CA%DC%C9%CB%D5%D5%C6%AC.jpg&amp;sid=216f3atGk-n9nxJG&amp;&amp;&amp;type=json&amp;fromattach=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pic>
        <p:nvPicPr>
          <p:cNvPr id="34823" name="Picture 7"/>
          <p:cNvPicPr>
            <a:picLocks noChangeAspect="1" noChangeArrowheads="1"/>
          </p:cNvPicPr>
          <p:nvPr/>
        </p:nvPicPr>
        <p:blipFill>
          <a:blip r:embed="rId2" cstate="print"/>
          <a:srcRect/>
          <a:stretch>
            <a:fillRect/>
          </a:stretch>
        </p:blipFill>
        <p:spPr bwMode="auto">
          <a:xfrm>
            <a:off x="4429124" y="928670"/>
            <a:ext cx="3500462" cy="2645388"/>
          </a:xfrm>
          <a:prstGeom prst="rect">
            <a:avLst/>
          </a:prstGeom>
          <a:noFill/>
          <a:ln w="9525">
            <a:noFill/>
            <a:miter lim="800000"/>
            <a:headEnd/>
            <a:tailEnd/>
          </a:ln>
          <a:effectLst/>
        </p:spPr>
      </p:pic>
      <p:sp>
        <p:nvSpPr>
          <p:cNvPr id="14338" name="AutoShape 2" descr="http://set1.mail.qq.com/cgi-bin/download?mailid=ZL3723-C461ax06CGLr7WA1XlJ3f56&amp;filename=IMG_20150527_024823.jpg&amp;sid=VdBG2a8gH3X5uzZj&amp;&amp;&amp;type=json&amp;fromattach=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4340" name="AutoShape 4" descr="http://set1.mail.qq.com/cgi-bin/download?mailid=ZL3723-C461ax06CGLr7WA1XlJ3f56&amp;filename=IMG_20150527_024823.jpg&amp;sid=VdBG2a8gH3X5uzZj&amp;&amp;&amp;type=json&amp;fromattach=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4342" name="AutoShape 6" descr="http://set1.mail.qq.com/cgi-bin/download?mailid=ZL3723-C461ax06CGLr7WA1XlJ3f56&amp;filename=IMG_20150527_024823.jpg&amp;sid=VdBG2a8gH3X5uzZj&amp;&amp;&amp;type=json&amp;fromattach=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pic>
        <p:nvPicPr>
          <p:cNvPr id="10" name="图片 9"/>
          <p:cNvPicPr/>
          <p:nvPr/>
        </p:nvPicPr>
        <p:blipFill>
          <a:blip r:embed="rId3" cstate="print"/>
          <a:srcRect/>
          <a:stretch>
            <a:fillRect/>
          </a:stretch>
        </p:blipFill>
        <p:spPr bwMode="auto">
          <a:xfrm>
            <a:off x="571472" y="1000108"/>
            <a:ext cx="3500462" cy="4143404"/>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Grp="1" noChangeAspect="1" noChangeArrowheads="1"/>
          </p:cNvPicPr>
          <p:nvPr>
            <p:ph idx="1"/>
          </p:nvPr>
        </p:nvPicPr>
        <p:blipFill>
          <a:blip r:embed="rId1" cstate="print"/>
          <a:srcRect/>
          <a:stretch>
            <a:fillRect/>
          </a:stretch>
        </p:blipFill>
        <p:spPr bwMode="auto">
          <a:xfrm>
            <a:off x="500034" y="928670"/>
            <a:ext cx="8326704" cy="4786346"/>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Grp="1" noChangeAspect="1" noChangeArrowheads="1"/>
          </p:cNvPicPr>
          <p:nvPr>
            <p:ph idx="1"/>
          </p:nvPr>
        </p:nvPicPr>
        <p:blipFill>
          <a:blip r:embed="rId1" cstate="print"/>
          <a:srcRect/>
          <a:stretch>
            <a:fillRect/>
          </a:stretch>
        </p:blipFill>
        <p:spPr bwMode="auto">
          <a:xfrm>
            <a:off x="785786" y="500042"/>
            <a:ext cx="7678592" cy="6021169"/>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Grp="1" noChangeAspect="1" noChangeArrowheads="1"/>
          </p:cNvPicPr>
          <p:nvPr>
            <p:ph idx="1"/>
          </p:nvPr>
        </p:nvPicPr>
        <p:blipFill>
          <a:blip r:embed="rId1" cstate="print"/>
          <a:srcRect/>
          <a:stretch>
            <a:fillRect/>
          </a:stretch>
        </p:blipFill>
        <p:spPr bwMode="auto">
          <a:xfrm>
            <a:off x="285720" y="1285860"/>
            <a:ext cx="8508893" cy="4286280"/>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3"/>
          <p:cNvPicPr>
            <a:picLocks noChangeAspect="1" noChangeArrowheads="1"/>
          </p:cNvPicPr>
          <p:nvPr/>
        </p:nvPicPr>
        <p:blipFill>
          <a:blip r:embed="rId1" cstate="print"/>
          <a:srcRect/>
          <a:stretch>
            <a:fillRect/>
          </a:stretch>
        </p:blipFill>
        <p:spPr bwMode="auto">
          <a:xfrm>
            <a:off x="714348" y="428604"/>
            <a:ext cx="7542051" cy="6072230"/>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1" cstate="print"/>
          <a:srcRect/>
          <a:stretch>
            <a:fillRect/>
          </a:stretch>
        </p:blipFill>
        <p:spPr bwMode="auto">
          <a:xfrm>
            <a:off x="571472" y="928670"/>
            <a:ext cx="8086202" cy="5143536"/>
          </a:xfrm>
          <a:prstGeom prst="rect">
            <a:avLst/>
          </a:prstGeom>
          <a:noFill/>
          <a:ln w="9525">
            <a:noFill/>
            <a:miter lim="800000"/>
            <a:headEnd/>
            <a:tailEnd/>
          </a:ln>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Grp="1" noChangeAspect="1" noChangeArrowheads="1"/>
          </p:cNvPicPr>
          <p:nvPr>
            <p:ph idx="1"/>
          </p:nvPr>
        </p:nvPicPr>
        <p:blipFill>
          <a:blip r:embed="rId1" cstate="print"/>
          <a:srcRect/>
          <a:stretch>
            <a:fillRect/>
          </a:stretch>
        </p:blipFill>
        <p:spPr bwMode="auto">
          <a:xfrm>
            <a:off x="852906" y="714356"/>
            <a:ext cx="7645588" cy="5296713"/>
          </a:xfrm>
          <a:prstGeom prst="rect">
            <a:avLst/>
          </a:prstGeom>
          <a:noFill/>
          <a:ln w="9525">
            <a:noFill/>
            <a:miter lim="800000"/>
            <a:headEnd/>
            <a:tailEnd/>
          </a:ln>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Grp="1" noChangeAspect="1" noChangeArrowheads="1"/>
          </p:cNvPicPr>
          <p:nvPr>
            <p:ph idx="1"/>
          </p:nvPr>
        </p:nvPicPr>
        <p:blipFill>
          <a:blip r:embed="rId1" cstate="print"/>
          <a:srcRect/>
          <a:stretch>
            <a:fillRect/>
          </a:stretch>
        </p:blipFill>
        <p:spPr bwMode="auto">
          <a:xfrm>
            <a:off x="500034" y="642918"/>
            <a:ext cx="8288775" cy="5483245"/>
          </a:xfrm>
          <a:prstGeom prst="rect">
            <a:avLst/>
          </a:prstGeom>
          <a:noFill/>
          <a:ln w="9525">
            <a:noFill/>
            <a:miter lim="800000"/>
            <a:headEnd/>
            <a:tailEnd/>
          </a:ln>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Grp="1" noChangeAspect="1" noChangeArrowheads="1"/>
          </p:cNvPicPr>
          <p:nvPr>
            <p:ph idx="1"/>
          </p:nvPr>
        </p:nvPicPr>
        <p:blipFill>
          <a:blip r:embed="rId1" cstate="print"/>
          <a:srcRect/>
          <a:stretch>
            <a:fillRect/>
          </a:stretch>
        </p:blipFill>
        <p:spPr bwMode="auto">
          <a:xfrm>
            <a:off x="214282" y="642918"/>
            <a:ext cx="8573552" cy="548324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1" cstate="print"/>
          <a:srcRect/>
          <a:stretch>
            <a:fillRect/>
          </a:stretch>
        </p:blipFill>
        <p:spPr bwMode="auto">
          <a:xfrm>
            <a:off x="683568" y="620688"/>
            <a:ext cx="7920880" cy="4851352"/>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00109"/>
            <a:ext cx="8229600" cy="4085076"/>
          </a:xfrm>
        </p:spPr>
        <p:txBody>
          <a:bodyPr/>
          <a:lstStyle/>
          <a:p>
            <a:r>
              <a:rPr lang="zh-CN" altLang="en-US" dirty="0" smtClean="0"/>
              <a:t>通过重要的实验室资料，成功报道了国际上首例新型抗精神病药物引起的快速眼动睡眠行为异常（</a:t>
            </a:r>
            <a:r>
              <a:rPr lang="en-US" dirty="0" smtClean="0"/>
              <a:t>Tan et al., </a:t>
            </a:r>
            <a:r>
              <a:rPr lang="en-US" dirty="0" err="1" smtClean="0"/>
              <a:t>Biol</a:t>
            </a:r>
            <a:r>
              <a:rPr lang="en-US" dirty="0" smtClean="0"/>
              <a:t> Psychiatry</a:t>
            </a:r>
            <a:r>
              <a:rPr lang="zh-CN" altLang="en-US" dirty="0" smtClean="0"/>
              <a:t>，</a:t>
            </a:r>
            <a:r>
              <a:rPr lang="en-US" altLang="zh-CN" dirty="0" smtClean="0"/>
              <a:t>IF 10. 25</a:t>
            </a:r>
            <a:r>
              <a:rPr lang="zh-CN" altLang="en-US" dirty="0" smtClean="0"/>
              <a:t>，</a:t>
            </a:r>
            <a:r>
              <a:rPr lang="en-US" dirty="0" smtClean="0"/>
              <a:t> 2015</a:t>
            </a:r>
            <a:r>
              <a:rPr lang="zh-CN" altLang="en-US" dirty="0" smtClean="0"/>
              <a:t>），为揭示快速眼动睡眠行为异常的病理机制提供了新的研究方向，为临床医生对药物副作用的认识提供了新的资料。</a:t>
            </a:r>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571472" y="2928934"/>
            <a:ext cx="8115328" cy="928693"/>
          </a:xfrm>
        </p:spPr>
        <p:txBody>
          <a:bodyPr/>
          <a:lstStyle/>
          <a:p>
            <a:pPr algn="ctr">
              <a:buNone/>
            </a:pPr>
            <a:r>
              <a:rPr lang="en-US" altLang="zh-CN" dirty="0" smtClean="0"/>
              <a:t>6. </a:t>
            </a:r>
            <a:r>
              <a:rPr lang="zh-CN" altLang="en-US" dirty="0" smtClean="0"/>
              <a:t>睡眠分期与学习记忆等研究</a:t>
            </a:r>
            <a:endParaRPr lang="en-US" altLang="zh-CN" dirty="0" smtClean="0"/>
          </a:p>
          <a:p>
            <a:endParaRPr lang="zh-CN" alt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428604"/>
            <a:ext cx="8229600" cy="725470"/>
          </a:xfrm>
        </p:spPr>
        <p:txBody>
          <a:bodyPr/>
          <a:lstStyle/>
          <a:p>
            <a:br>
              <a:rPr lang="en-US" altLang="zh-CN" dirty="0" smtClean="0"/>
            </a:br>
            <a:r>
              <a:rPr lang="zh-CN" altLang="en-US" dirty="0" smtClean="0"/>
              <a:t>睡眠中消除痛苦记忆的新方法</a:t>
            </a:r>
            <a:br>
              <a:rPr lang="zh-CN" altLang="en-US" dirty="0" smtClean="0"/>
            </a:br>
            <a:endParaRPr lang="zh-CN" altLang="en-US" dirty="0"/>
          </a:p>
        </p:txBody>
      </p:sp>
      <p:pic>
        <p:nvPicPr>
          <p:cNvPr id="1026" name="Picture 2"/>
          <p:cNvPicPr>
            <a:picLocks noChangeAspect="1" noChangeArrowheads="1"/>
          </p:cNvPicPr>
          <p:nvPr/>
        </p:nvPicPr>
        <p:blipFill>
          <a:blip r:embed="rId1" cstate="print"/>
          <a:srcRect/>
          <a:stretch>
            <a:fillRect/>
          </a:stretch>
        </p:blipFill>
        <p:spPr bwMode="auto">
          <a:xfrm>
            <a:off x="642910" y="1214422"/>
            <a:ext cx="8115290" cy="2606530"/>
          </a:xfrm>
          <a:prstGeom prst="rect">
            <a:avLst/>
          </a:prstGeom>
          <a:noFill/>
          <a:ln w="9525">
            <a:noFill/>
            <a:miter lim="800000"/>
            <a:headEnd/>
            <a:tailEnd/>
          </a:ln>
          <a:effectLst/>
        </p:spPr>
      </p:pic>
      <p:pic>
        <p:nvPicPr>
          <p:cNvPr id="1027" name="Picture 3"/>
          <p:cNvPicPr>
            <a:picLocks noChangeAspect="1" noChangeArrowheads="1"/>
          </p:cNvPicPr>
          <p:nvPr/>
        </p:nvPicPr>
        <p:blipFill>
          <a:blip r:embed="rId2" cstate="print"/>
          <a:srcRect/>
          <a:stretch>
            <a:fillRect/>
          </a:stretch>
        </p:blipFill>
        <p:spPr bwMode="auto">
          <a:xfrm>
            <a:off x="642910" y="4143380"/>
            <a:ext cx="8143932" cy="2236559"/>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1" cstate="print"/>
          <a:srcRect/>
          <a:stretch>
            <a:fillRect/>
          </a:stretch>
        </p:blipFill>
        <p:spPr bwMode="auto">
          <a:xfrm>
            <a:off x="428596" y="714356"/>
            <a:ext cx="8511951" cy="5597533"/>
          </a:xfrm>
          <a:prstGeom prst="rect">
            <a:avLst/>
          </a:prstGeom>
          <a:noFill/>
          <a:ln w="9525">
            <a:noFill/>
            <a:miter lim="800000"/>
            <a:headEnd/>
            <a:tailEnd/>
          </a:ln>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Grp="1" noChangeAspect="1" noChangeArrowheads="1"/>
          </p:cNvPicPr>
          <p:nvPr>
            <p:ph type="title"/>
          </p:nvPr>
        </p:nvPicPr>
        <p:blipFill>
          <a:blip r:embed="rId1" cstate="print"/>
          <a:srcRect/>
          <a:stretch>
            <a:fillRect/>
          </a:stretch>
        </p:blipFill>
        <p:spPr>
          <a:xfrm>
            <a:off x="642910" y="214290"/>
            <a:ext cx="7777162" cy="4643438"/>
          </a:xfrm>
        </p:spPr>
      </p:pic>
      <p:pic>
        <p:nvPicPr>
          <p:cNvPr id="17411" name="Picture 4"/>
          <p:cNvPicPr>
            <a:picLocks noChangeAspect="1" noChangeArrowheads="1"/>
          </p:cNvPicPr>
          <p:nvPr/>
        </p:nvPicPr>
        <p:blipFill>
          <a:blip r:embed="rId2" cstate="print"/>
          <a:srcRect/>
          <a:stretch>
            <a:fillRect/>
          </a:stretch>
        </p:blipFill>
        <p:spPr bwMode="auto">
          <a:xfrm>
            <a:off x="-10058400" y="-5100638"/>
            <a:ext cx="5851525" cy="3411538"/>
          </a:xfrm>
          <a:prstGeom prst="rect">
            <a:avLst/>
          </a:prstGeom>
          <a:noFill/>
          <a:ln w="9525">
            <a:noFill/>
            <a:miter lim="800000"/>
            <a:headEnd/>
            <a:tailEnd/>
          </a:ln>
        </p:spPr>
      </p:pic>
      <p:sp>
        <p:nvSpPr>
          <p:cNvPr id="4" name="标题 1"/>
          <p:cNvSpPr txBox="1"/>
          <p:nvPr/>
        </p:nvSpPr>
        <p:spPr bwMode="auto">
          <a:xfrm>
            <a:off x="428596" y="5214950"/>
            <a:ext cx="8358246" cy="1143008"/>
          </a:xfrm>
          <a:prstGeom prst="rect">
            <a:avLst/>
          </a:prstGeom>
          <a:noFill/>
          <a:ln w="9525">
            <a:noFill/>
            <a:miter lim="800000"/>
          </a:ln>
          <a:effectLst/>
        </p:spPr>
        <p:txBody>
          <a:bodyPr vert="horz" wrap="square" lIns="91440" tIns="45720" rIns="91440" bIns="45720" numCol="1" anchor="ctr" anchorCtr="0" compatLnSpc="1"/>
          <a:lstStyle/>
          <a:p>
            <a:pPr marL="0" marR="0" lvl="0" indent="0" defTabSz="914400" rtl="0" eaLnBrk="0" fontAlgn="base" latinLnBrk="0" hangingPunct="0">
              <a:spcBef>
                <a:spcPct val="0"/>
              </a:spcBef>
              <a:spcAft>
                <a:spcPct val="0"/>
              </a:spcAft>
              <a:buClrTx/>
              <a:buSzTx/>
              <a:buFontTx/>
              <a:buNone/>
              <a:defRPr/>
            </a:pPr>
            <a:r>
              <a:rPr lang="zh-CN" altLang="en-US" sz="3600" kern="0" dirty="0" smtClean="0">
                <a:solidFill>
                  <a:schemeClr val="tx2"/>
                </a:solidFill>
                <a:effectLst>
                  <a:outerShdw blurRad="38100" dist="38100" dir="2700000" algn="tl">
                    <a:srgbClr val="000000"/>
                  </a:outerShdw>
                </a:effectLst>
                <a:latin typeface="+mj-lt"/>
                <a:ea typeface="+mj-ea"/>
                <a:cs typeface="+mj-cs"/>
              </a:rPr>
              <a:t>过去</a:t>
            </a:r>
            <a:r>
              <a:rPr lang="en-US" altLang="zh-CN" sz="3600" kern="0" dirty="0" smtClean="0">
                <a:solidFill>
                  <a:schemeClr val="tx2"/>
                </a:solidFill>
                <a:effectLst>
                  <a:outerShdw blurRad="38100" dist="38100" dir="2700000" algn="tl">
                    <a:srgbClr val="000000"/>
                  </a:outerShdw>
                </a:effectLst>
                <a:latin typeface="+mj-lt"/>
                <a:ea typeface="+mj-ea"/>
                <a:cs typeface="+mj-cs"/>
              </a:rPr>
              <a:t>6</a:t>
            </a:r>
            <a:r>
              <a:rPr lang="zh-CN" altLang="en-US" sz="3600" kern="0" dirty="0" smtClean="0">
                <a:solidFill>
                  <a:schemeClr val="tx2"/>
                </a:solidFill>
                <a:effectLst>
                  <a:outerShdw blurRad="38100" dist="38100" dir="2700000" algn="tl">
                    <a:srgbClr val="000000"/>
                  </a:outerShdw>
                </a:effectLst>
                <a:latin typeface="+mj-lt"/>
                <a:ea typeface="+mj-ea"/>
                <a:cs typeface="+mj-cs"/>
              </a:rPr>
              <a:t>年，已经为国内培养了</a:t>
            </a:r>
            <a:r>
              <a:rPr lang="en-US" altLang="zh-CN" sz="3600" kern="0" dirty="0" smtClean="0">
                <a:solidFill>
                  <a:schemeClr val="tx2"/>
                </a:solidFill>
                <a:effectLst>
                  <a:outerShdw blurRad="38100" dist="38100" dir="2700000" algn="tl">
                    <a:srgbClr val="000000"/>
                  </a:outerShdw>
                </a:effectLst>
                <a:latin typeface="+mj-lt"/>
                <a:ea typeface="+mj-ea"/>
                <a:cs typeface="+mj-cs"/>
              </a:rPr>
              <a:t>200</a:t>
            </a:r>
            <a:r>
              <a:rPr lang="zh-CN" altLang="en-US" sz="3600" kern="0" dirty="0" smtClean="0">
                <a:solidFill>
                  <a:schemeClr val="tx2"/>
                </a:solidFill>
                <a:effectLst>
                  <a:outerShdw blurRad="38100" dist="38100" dir="2700000" algn="tl">
                    <a:srgbClr val="000000"/>
                  </a:outerShdw>
                </a:effectLst>
                <a:latin typeface="+mj-lt"/>
                <a:ea typeface="+mj-ea"/>
                <a:cs typeface="+mj-cs"/>
              </a:rPr>
              <a:t>多名睡眠专科医师和技师</a:t>
            </a:r>
            <a:endParaRPr kumimoji="0" lang="zh-CN" altLang="en-US" sz="36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2643182"/>
            <a:ext cx="8215370" cy="1357322"/>
          </a:xfrm>
        </p:spPr>
        <p:txBody>
          <a:bodyPr/>
          <a:lstStyle/>
          <a:p>
            <a:r>
              <a:rPr lang="zh-CN" altLang="en-US" dirty="0" smtClean="0"/>
              <a:t>多谢！</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C:\Users\Administrator\Desktop\CSA\高像素图\300-横.jpg"/>
          <p:cNvPicPr>
            <a:picLocks noGrp="1"/>
          </p:cNvPicPr>
          <p:nvPr>
            <p:ph idx="1"/>
          </p:nvPr>
        </p:nvPicPr>
        <p:blipFill>
          <a:blip r:embed="rId1" cstate="print"/>
          <a:srcRect/>
          <a:stretch>
            <a:fillRect/>
          </a:stretch>
        </p:blipFill>
        <p:spPr bwMode="auto">
          <a:xfrm>
            <a:off x="467544" y="332656"/>
            <a:ext cx="8064896" cy="6110139"/>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1" cstate="print"/>
          <a:srcRect/>
          <a:stretch>
            <a:fillRect/>
          </a:stretch>
        </p:blipFill>
        <p:spPr bwMode="auto">
          <a:xfrm>
            <a:off x="179512" y="476672"/>
            <a:ext cx="8753740" cy="5361459"/>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rrowheads="1"/>
          </p:cNvSpPr>
          <p:nvPr>
            <p:ph type="title"/>
          </p:nvPr>
        </p:nvSpPr>
        <p:spPr>
          <a:xfrm>
            <a:off x="1000100" y="500042"/>
            <a:ext cx="7316812" cy="742970"/>
          </a:xfrm>
        </p:spPr>
        <p:txBody>
          <a:bodyPr/>
          <a:lstStyle/>
          <a:p>
            <a:r>
              <a:rPr lang="en-US" altLang="zh-CN" sz="4000" b="0" dirty="0" smtClean="0"/>
              <a:t>OSA</a:t>
            </a:r>
            <a:r>
              <a:rPr lang="zh-CN" altLang="en-US" sz="4000" b="0" dirty="0" smtClean="0"/>
              <a:t>的症 状 （</a:t>
            </a:r>
            <a:r>
              <a:rPr lang="en-US" altLang="zh-CN" sz="4000" b="0" dirty="0" smtClean="0"/>
              <a:t>STOP</a:t>
            </a:r>
            <a:r>
              <a:rPr lang="zh-CN" altLang="en-US" sz="4000" b="0" dirty="0" smtClean="0"/>
              <a:t>）</a:t>
            </a:r>
            <a:endParaRPr lang="zh-CN" altLang="en-US" sz="4000" b="0" dirty="0"/>
          </a:p>
        </p:txBody>
      </p:sp>
      <p:sp>
        <p:nvSpPr>
          <p:cNvPr id="217091" name="Rectangle 3"/>
          <p:cNvSpPr>
            <a:spLocks noGrp="1" noChangeArrowheads="1"/>
          </p:cNvSpPr>
          <p:nvPr>
            <p:ph type="body" idx="1"/>
          </p:nvPr>
        </p:nvSpPr>
        <p:spPr>
          <a:xfrm>
            <a:off x="428596" y="1785926"/>
            <a:ext cx="8572560" cy="4071966"/>
          </a:xfrm>
        </p:spPr>
        <p:txBody>
          <a:bodyPr/>
          <a:lstStyle/>
          <a:p>
            <a:pPr marL="812800" indent="-812800">
              <a:lnSpc>
                <a:spcPct val="125000"/>
              </a:lnSpc>
            </a:pPr>
            <a:r>
              <a:rPr lang="zh-CN" altLang="en-US" b="1" dirty="0" smtClean="0">
                <a:latin typeface="+mn-ea"/>
              </a:rPr>
              <a:t>打鼾 </a:t>
            </a:r>
            <a:r>
              <a:rPr lang="en-US" altLang="zh-CN" b="1" dirty="0" smtClean="0">
                <a:latin typeface="+mn-ea"/>
              </a:rPr>
              <a:t>(Snoring, S)</a:t>
            </a:r>
            <a:endParaRPr lang="zh-CN" altLang="en-US" b="1" dirty="0">
              <a:latin typeface="+mn-ea"/>
            </a:endParaRPr>
          </a:p>
          <a:p>
            <a:pPr marL="812800" indent="-812800">
              <a:lnSpc>
                <a:spcPct val="125000"/>
              </a:lnSpc>
            </a:pPr>
            <a:r>
              <a:rPr lang="zh-CN" altLang="en-US" b="1" dirty="0" smtClean="0">
                <a:latin typeface="+mn-ea"/>
              </a:rPr>
              <a:t>疲倦 （</a:t>
            </a:r>
            <a:r>
              <a:rPr lang="en-US" altLang="zh-CN" b="1" dirty="0" smtClean="0">
                <a:latin typeface="+mn-ea"/>
              </a:rPr>
              <a:t>Tiredness, T)</a:t>
            </a:r>
            <a:endParaRPr lang="zh-CN" altLang="en-US" b="1" dirty="0">
              <a:latin typeface="+mn-ea"/>
            </a:endParaRPr>
          </a:p>
          <a:p>
            <a:pPr marL="812800" indent="-812800">
              <a:lnSpc>
                <a:spcPct val="125000"/>
              </a:lnSpc>
            </a:pPr>
            <a:r>
              <a:rPr lang="zh-CN" altLang="en-US" b="1" dirty="0" smtClean="0">
                <a:latin typeface="+mn-ea"/>
              </a:rPr>
              <a:t>他人</a:t>
            </a:r>
            <a:r>
              <a:rPr lang="zh-CN" altLang="en-US" b="1" dirty="0">
                <a:latin typeface="+mn-ea"/>
              </a:rPr>
              <a:t>观察到的</a:t>
            </a:r>
            <a:r>
              <a:rPr lang="zh-CN" altLang="en-US" b="1" dirty="0" smtClean="0">
                <a:latin typeface="+mn-ea"/>
              </a:rPr>
              <a:t>憋气 </a:t>
            </a:r>
            <a:r>
              <a:rPr lang="en-US" altLang="zh-CN" b="1" dirty="0" smtClean="0">
                <a:latin typeface="+mn-ea"/>
              </a:rPr>
              <a:t>(</a:t>
            </a:r>
            <a:r>
              <a:rPr lang="en-US" dirty="0" smtClean="0"/>
              <a:t>Observed Apnea</a:t>
            </a:r>
            <a:r>
              <a:rPr lang="zh-CN" altLang="en-US" dirty="0" smtClean="0"/>
              <a:t>，</a:t>
            </a:r>
            <a:r>
              <a:rPr lang="en-US" altLang="zh-CN" dirty="0" smtClean="0"/>
              <a:t>O</a:t>
            </a:r>
            <a:r>
              <a:rPr lang="zh-CN" altLang="en-US" dirty="0" smtClean="0"/>
              <a:t>）</a:t>
            </a:r>
            <a:endParaRPr lang="zh-CN" altLang="en-US" b="1" dirty="0">
              <a:latin typeface="+mn-ea"/>
            </a:endParaRPr>
          </a:p>
          <a:p>
            <a:pPr marL="812800" indent="-812800">
              <a:lnSpc>
                <a:spcPct val="125000"/>
              </a:lnSpc>
            </a:pPr>
            <a:r>
              <a:rPr lang="zh-CN" altLang="en-US" b="1" dirty="0" smtClean="0">
                <a:latin typeface="+mn-ea"/>
              </a:rPr>
              <a:t>高血压（</a:t>
            </a:r>
            <a:r>
              <a:rPr lang="en-US" altLang="zh-CN" b="1" dirty="0" smtClean="0">
                <a:latin typeface="+mn-ea"/>
              </a:rPr>
              <a:t>Hypertension</a:t>
            </a:r>
            <a:r>
              <a:rPr lang="zh-CN" altLang="en-US" b="1" dirty="0" smtClean="0">
                <a:latin typeface="+mn-ea"/>
              </a:rPr>
              <a:t>，</a:t>
            </a:r>
            <a:r>
              <a:rPr lang="en-US" altLang="zh-CN" b="1" dirty="0" smtClean="0">
                <a:latin typeface="+mn-ea"/>
              </a:rPr>
              <a:t>P</a:t>
            </a:r>
            <a:r>
              <a:rPr lang="zh-CN" altLang="en-US" b="1" dirty="0" smtClean="0">
                <a:latin typeface="+mn-ea"/>
              </a:rPr>
              <a:t>）</a:t>
            </a:r>
            <a:endParaRPr lang="zh-CN" altLang="en-US" b="1" dirty="0">
              <a:latin typeface="+mn-ea"/>
            </a:endParaRPr>
          </a:p>
          <a:p>
            <a:pPr marL="812800" indent="-812800">
              <a:lnSpc>
                <a:spcPct val="125000"/>
              </a:lnSpc>
            </a:pPr>
            <a:r>
              <a:rPr lang="zh-CN" altLang="en-US" b="1" dirty="0" smtClean="0">
                <a:latin typeface="+mn-ea"/>
              </a:rPr>
              <a:t>肥胖</a:t>
            </a:r>
            <a:endParaRPr lang="zh-CN" altLang="en-US" b="1" dirty="0">
              <a:latin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1" cstate="print"/>
          <a:srcRect/>
          <a:stretch>
            <a:fillRect/>
          </a:stretch>
        </p:blipFill>
        <p:spPr bwMode="auto">
          <a:xfrm>
            <a:off x="428596" y="1500174"/>
            <a:ext cx="8406370" cy="4643470"/>
          </a:xfrm>
          <a:prstGeom prst="rect">
            <a:avLst/>
          </a:prstGeom>
          <a:noFill/>
          <a:ln w="9525">
            <a:noFill/>
            <a:miter lim="800000"/>
            <a:headEnd/>
            <a:tailEnd/>
          </a:ln>
          <a:effectLst/>
        </p:spPr>
      </p:pic>
      <p:sp>
        <p:nvSpPr>
          <p:cNvPr id="3" name="标题 1"/>
          <p:cNvSpPr txBox="1"/>
          <p:nvPr/>
        </p:nvSpPr>
        <p:spPr>
          <a:xfrm>
            <a:off x="428596" y="428604"/>
            <a:ext cx="8329642" cy="939784"/>
          </a:xfrm>
          <a:prstGeom prst="rect">
            <a:avLst/>
          </a:prstGeom>
        </p:spPr>
        <p:txBody>
          <a:bodyPr/>
          <a:lstStyle/>
          <a:p>
            <a:pPr marL="0" marR="0" lvl="0" indent="0" algn="ctr" defTabSz="914400" rtl="0" eaLnBrk="0" fontAlgn="base" latinLnBrk="0" hangingPunct="0">
              <a:spcBef>
                <a:spcPct val="0"/>
              </a:spcBef>
              <a:spcAft>
                <a:spcPct val="0"/>
              </a:spcAft>
              <a:buClrTx/>
              <a:buSzTx/>
              <a:buFontTx/>
              <a:buNone/>
              <a:defRPr/>
            </a:pPr>
            <a:r>
              <a:rPr lang="zh-CN" altLang="en-US" sz="3600" kern="0" dirty="0" smtClean="0">
                <a:solidFill>
                  <a:schemeClr val="tx2"/>
                </a:solidFill>
                <a:effectLst>
                  <a:outerShdw blurRad="38100" dist="38100" dir="2700000" algn="tl">
                    <a:srgbClr val="000000"/>
                  </a:outerShdw>
                </a:effectLst>
                <a:latin typeface="+mj-lt"/>
                <a:ea typeface="+mj-ea"/>
                <a:cs typeface="+mj-cs"/>
              </a:rPr>
              <a:t>中国病人就诊的症状学特点</a:t>
            </a:r>
            <a:endParaRPr kumimoji="0" lang="zh-CN" altLang="en-US" sz="36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2281</Words>
  <Application>Kingsoft Office WPP</Application>
  <PresentationFormat>全屏显示(4:3)</PresentationFormat>
  <Paragraphs>103</Paragraphs>
  <Slides>55</Slides>
  <Notes>5</Notes>
  <HiddenSlides>0</HiddenSlides>
  <MMClips>0</MMClips>
  <ScaleCrop>false</ScaleCrop>
  <HeadingPairs>
    <vt:vector size="4" baseType="variant">
      <vt:variant>
        <vt:lpstr>主题</vt:lpstr>
      </vt:variant>
      <vt:variant>
        <vt:i4>1</vt:i4>
      </vt:variant>
      <vt:variant>
        <vt:lpstr>幻灯片标题</vt:lpstr>
      </vt:variant>
      <vt:variant>
        <vt:i4>55</vt:i4>
      </vt:variant>
    </vt:vector>
  </HeadingPairs>
  <TitlesOfParts>
    <vt:vector size="56" baseType="lpstr">
      <vt:lpstr>Office 主题</vt:lpstr>
      <vt:lpstr> 睡眠与睡眠呼吸障碍的实验室诊断   唐向东  四川大学华西医院 </vt:lpstr>
      <vt:lpstr>睡眠中心（即睡眠监测）目的与功能</vt:lpstr>
      <vt:lpstr>PowerPoint 演示文稿</vt:lpstr>
      <vt:lpstr>PowerPoint 演示文稿</vt:lpstr>
      <vt:lpstr>PowerPoint 演示文稿</vt:lpstr>
      <vt:lpstr>PowerPoint 演示文稿</vt:lpstr>
      <vt:lpstr>PowerPoint 演示文稿</vt:lpstr>
      <vt:lpstr>OSA的症 状 （STOP）</vt:lpstr>
      <vt:lpstr>PowerPoint 演示文稿</vt:lpstr>
      <vt:lpstr>PowerPoint 演示文稿</vt:lpstr>
      <vt:lpstr>PowerPoint 演示文稿</vt:lpstr>
      <vt:lpstr>PowerPoint 演示文稿</vt:lpstr>
      <vt:lpstr>患者本人和配偶（多半为妻子），对嗜睡的判断有很大差异。</vt:lpstr>
      <vt:lpstr>PowerPoint 演示文稿</vt:lpstr>
      <vt:lpstr>同时发现，高原藏族人到成都后呼吸暂停明显较成都人长</vt:lpstr>
      <vt:lpstr>有些患者可以表现为失眠</vt:lpstr>
      <vt:lpstr>PowerPoint 演示文稿</vt:lpstr>
      <vt:lpstr>PowerPoint 演示文稿</vt:lpstr>
      <vt:lpstr>华西医院通过对800多例慢性失眠的研究显示失眠中合并重度OSA比例高达15%，这部分人服用助眠药可能加重OSA，增加高血压和其他致死性疾病的风险</vt:lpstr>
      <vt:lpstr>慢性失眠合并重度OSA在中年男性（45-55岁）中最为突出（右图），高达15%；女性在55岁前非常少；55岁以后男女之间无差别（8%左右）。研究结果提示，根据年龄和性别特点，对助眠药物的使用要关注OSA。</vt:lpstr>
      <vt:lpstr>结果还显示： 结果还显示慢性失眠病人合并OSA，同性别、年龄、肥胖、嗜睡和高血压等都有显著意义相关     </vt:lpstr>
      <vt:lpstr>对失眠症病人需要常规询问  是否 打鼾？  如果有，询问：  是否有观察到的呼吸暂停？ 是否有日间嗜睡？ 是否超重？ 是否有高血压？  如果打鼾加上述症状中的1个，应该考虑进行睡眠监测</vt:lpstr>
      <vt:lpstr>PowerPoint 演示文稿</vt:lpstr>
      <vt:lpstr>PowerPoint 演示文稿</vt:lpstr>
      <vt:lpstr>使用CPAP治疗后出现急性周期性肢体运动障碍，导致晨起后腿痛。</vt:lpstr>
      <vt:lpstr>PowerPoint 演示文稿</vt:lpstr>
      <vt:lpstr>华西医院对OSA病人使用呼吸机后的周期性腿动和嗜睡长达28个月的治疗跟踪报道（Li et al., Sleep Medicine 2014），被审稿人评论为在世界上其他国家几乎不可能实现。论文发表后至今置于杂志主页，作为示范。</vt:lpstr>
      <vt:lpstr>PowerPoint 演示文稿</vt:lpstr>
      <vt:lpstr>Age and severity matched comparison of gender differences in the prevalence of periodic leg movements during sleep in patients with obstructive sleep apnea</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失眠与高血压患病的风险研究 (n=230) Hypertension (IF 7.632)</vt:lpstr>
      <vt:lpstr>PowerPoint 演示文稿</vt:lpstr>
      <vt:lpstr>Frequency of hypertension (A), SBP (B), DBP (C) and MAP (D) across different levels of MSLT (MSLT&gt;8min, MSLT 5-8min and MSLT&lt;5min) in non-OSA and OSA patients adjusted for age and gender. </vt:lpstr>
      <vt:lpstr>PowerPoint 演示文稿</vt:lpstr>
      <vt:lpstr>Rapid Eye Movement Sleep Behavior Disorder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睡眠中消除痛苦记忆的新方法 </vt:lpstr>
      <vt:lpstr>PowerPoint 演示文稿</vt:lpstr>
      <vt:lpstr>PowerPoint 演示文稿</vt:lpstr>
      <vt:lpstr>多谢！</vt:lpstr>
    </vt:vector>
  </TitlesOfParts>
  <Company>CHINA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ThinkPad</cp:lastModifiedBy>
  <cp:revision>365</cp:revision>
  <dcterms:created xsi:type="dcterms:W3CDTF">2009-06-16T00:31:00Z</dcterms:created>
  <dcterms:modified xsi:type="dcterms:W3CDTF">2016-05-16T03:44:58Z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2052-10.1.0.5458</vt:lpwstr>
  </property>
</Properties>
</file>